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tiff" ContentType="image/tif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ags/tag8.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tags/tag9.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tags/tag10.xml" ContentType="application/vnd.openxmlformats-officedocument.presentationml.tags+xml"/>
  <Override PartName="/ppt/notesSlides/notesSlide11.xml" ContentType="application/vnd.openxmlformats-officedocument.presentationml.notesSlide+xml"/>
  <Override PartName="/ppt/charts/chart4.xml" ContentType="application/vnd.openxmlformats-officedocument.drawingml.chart+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charts/chart5.xml" ContentType="application/vnd.openxmlformats-officedocument.drawingml.chart+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13" r:id="rId2"/>
    <p:sldId id="304" r:id="rId3"/>
    <p:sldId id="257" r:id="rId4"/>
    <p:sldId id="336" r:id="rId5"/>
    <p:sldId id="318" r:id="rId6"/>
    <p:sldId id="337" r:id="rId7"/>
    <p:sldId id="367" r:id="rId8"/>
    <p:sldId id="270" r:id="rId9"/>
    <p:sldId id="368" r:id="rId10"/>
    <p:sldId id="369" r:id="rId11"/>
    <p:sldId id="371" r:id="rId12"/>
    <p:sldId id="308" r:id="rId13"/>
    <p:sldId id="370" r:id="rId14"/>
    <p:sldId id="338" r:id="rId15"/>
    <p:sldId id="339" r:id="rId16"/>
    <p:sldId id="290" r:id="rId17"/>
    <p:sldId id="340" r:id="rId18"/>
  </p:sldIdLst>
  <p:sldSz cx="9144000" cy="6858000" type="screen4x3"/>
  <p:notesSz cx="6918325" cy="10048875"/>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2B"/>
    <a:srgbClr val="E886DC"/>
    <a:srgbClr val="03EDE2"/>
    <a:srgbClr val="F7994B"/>
    <a:srgbClr val="007FDE"/>
    <a:srgbClr val="0192FF"/>
    <a:srgbClr val="F68B32"/>
    <a:srgbClr val="003300"/>
    <a:srgbClr val="F4750C"/>
    <a:srgbClr val="F3E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4" autoAdjust="0"/>
    <p:restoredTop sz="95622" autoAdjust="0"/>
  </p:normalViewPr>
  <p:slideViewPr>
    <p:cSldViewPr>
      <p:cViewPr varScale="1">
        <p:scale>
          <a:sx n="100" d="100"/>
          <a:sy n="100" d="100"/>
        </p:scale>
        <p:origin x="-6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046" y="72"/>
      </p:cViewPr>
      <p:guideLst>
        <p:guide orient="horz" pos="3165"/>
        <p:guide pos="217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20107;&#21209;&#23616;\Desktop\&#27503;&#31185;&#20445;&#20581;&#22823;&#20250;&#30330;&#34920;\&#36899;&#25658;&#23460;&#27503;&#31185;&#20445;&#20581;&#22823;&#20250;&#30330;&#34920;&#29992;&#12391;&#12540;&#1238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20107;&#21209;&#23616;\Desktop\&#27503;&#31185;&#20445;&#20581;&#22823;&#20250;&#30330;&#34920;\&#36899;&#25658;&#23460;&#27503;&#31185;&#20445;&#20581;&#22823;&#20250;&#30330;&#34920;&#29992;&#12391;&#12540;&#1238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20107;&#21209;&#23616;\Desktop\&#27503;&#31185;&#20445;&#20581;&#22823;&#20250;&#30330;&#34920;\&#36899;&#25658;&#23460;&#27503;&#31185;&#20445;&#20581;&#22823;&#20250;&#30330;&#34920;&#29992;&#12391;&#12540;&#1238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20107;&#21209;&#23616;\Desktop\&#27503;&#31185;&#20445;&#20581;&#22823;&#20250;&#30330;&#34920;\&#36899;&#25658;&#23460;&#27503;&#31185;&#20445;&#20581;&#22823;&#20250;&#30330;&#34920;&#29992;&#12391;&#12540;&#12383;.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20107;&#21209;&#23616;\Desktop\&#27503;&#31185;&#20445;&#20581;&#22823;&#20250;&#30330;&#34920;\&#36899;&#25658;&#23460;&#27503;&#31185;&#20445;&#20581;&#22823;&#20250;&#30330;&#34920;&#29992;&#12391;&#12540;&#1238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30"/>
      <c:rotY val="0"/>
      <c:depthPercent val="100"/>
      <c:rAngAx val="0"/>
      <c:perspective val="30"/>
    </c:view3D>
    <c:floor>
      <c:thickness val="0"/>
    </c:floor>
    <c:sideWall>
      <c:thickness val="0"/>
    </c:sideWall>
    <c:backWall>
      <c:thickness val="0"/>
    </c:backWall>
    <c:plotArea>
      <c:layout>
        <c:manualLayout>
          <c:layoutTarget val="inner"/>
          <c:xMode val="edge"/>
          <c:yMode val="edge"/>
          <c:x val="0.15927781504738261"/>
          <c:y val="2.9250394540205542E-4"/>
          <c:w val="0.69230380088005061"/>
          <c:h val="0.99970742517554489"/>
        </c:manualLayout>
      </c:layout>
      <c:pie3DChart>
        <c:varyColors val="1"/>
        <c:ser>
          <c:idx val="0"/>
          <c:order val="0"/>
          <c:explosion val="21"/>
          <c:dPt>
            <c:idx val="0"/>
            <c:bubble3D val="0"/>
            <c:spPr>
              <a:solidFill>
                <a:srgbClr val="00B0F0"/>
              </a:solidFill>
            </c:spPr>
          </c:dPt>
          <c:dPt>
            <c:idx val="1"/>
            <c:bubble3D val="0"/>
            <c:spPr>
              <a:solidFill>
                <a:srgbClr val="F743DD"/>
              </a:solidFill>
            </c:spPr>
          </c:dPt>
          <c:dPt>
            <c:idx val="2"/>
            <c:bubble3D val="0"/>
            <c:spPr>
              <a:solidFill>
                <a:srgbClr val="5CF248"/>
              </a:solidFill>
            </c:spPr>
          </c:dPt>
          <c:dPt>
            <c:idx val="3"/>
            <c:bubble3D val="0"/>
            <c:spPr>
              <a:solidFill>
                <a:srgbClr val="FFFF00"/>
              </a:solidFill>
            </c:spPr>
          </c:dPt>
          <c:dPt>
            <c:idx val="4"/>
            <c:bubble3D val="0"/>
            <c:spPr>
              <a:solidFill>
                <a:srgbClr val="FF4F25"/>
              </a:solidFill>
            </c:spPr>
          </c:dPt>
          <c:dPt>
            <c:idx val="5"/>
            <c:bubble3D val="0"/>
            <c:spPr>
              <a:solidFill>
                <a:srgbClr val="7030A0"/>
              </a:solidFill>
            </c:spPr>
          </c:dPt>
          <c:dLbls>
            <c:dLbl>
              <c:idx val="0"/>
              <c:delete val="1"/>
            </c:dLbl>
            <c:dLbl>
              <c:idx val="1"/>
              <c:delete val="1"/>
            </c:dLbl>
            <c:dLbl>
              <c:idx val="2"/>
              <c:layout>
                <c:manualLayout>
                  <c:x val="3.512261230448948E-2"/>
                  <c:y val="-9.405422311292122E-2"/>
                </c:manualLayout>
              </c:layout>
              <c:tx>
                <c:rich>
                  <a:bodyPr/>
                  <a:lstStyle/>
                  <a:p>
                    <a:pPr>
                      <a:defRPr b="1">
                        <a:solidFill>
                          <a:schemeClr val="tx1"/>
                        </a:solidFill>
                        <a:effectLst/>
                      </a:defRPr>
                    </a:pPr>
                    <a:r>
                      <a:rPr lang="ja-JP" altLang="en-US" b="1" dirty="0">
                        <a:solidFill>
                          <a:schemeClr val="tx1"/>
                        </a:solidFill>
                        <a:effectLst/>
                      </a:rPr>
                      <a:t>ケ</a:t>
                    </a:r>
                    <a:r>
                      <a:rPr lang="ja-JP" altLang="en-US" b="1" dirty="0">
                        <a:effectLst/>
                      </a:rPr>
                      <a:t>アマネ</a:t>
                    </a:r>
                    <a:r>
                      <a:rPr lang="ja-JP" altLang="en-US" b="1">
                        <a:effectLst/>
                      </a:rPr>
                      <a:t>
</a:t>
                    </a:r>
                    <a:r>
                      <a:rPr lang="en-US" altLang="ja-JP" b="1" smtClean="0">
                        <a:effectLst/>
                      </a:rPr>
                      <a:t>21</a:t>
                    </a:r>
                    <a:r>
                      <a:rPr lang="ja-JP" altLang="en-US" b="1" smtClean="0">
                        <a:effectLst/>
                      </a:rPr>
                      <a:t>人</a:t>
                    </a:r>
                    <a:r>
                      <a:rPr lang="en-US" altLang="ja-JP" b="1">
                        <a:effectLst/>
                      </a:rPr>
                      <a:t>
15%</a:t>
                    </a:r>
                  </a:p>
                </c:rich>
              </c:tx>
              <c:spPr/>
              <c:showLegendKey val="0"/>
              <c:showVal val="1"/>
              <c:showCatName val="1"/>
              <c:showSerName val="0"/>
              <c:showPercent val="1"/>
              <c:showBubbleSize val="0"/>
              <c:separator>
</c:separator>
            </c:dLbl>
            <c:dLbl>
              <c:idx val="3"/>
              <c:layout>
                <c:manualLayout>
                  <c:x val="7.0159678193394883E-3"/>
                  <c:y val="-1.2992321750061533E-2"/>
                </c:manualLayout>
              </c:layout>
              <c:tx>
                <c:rich>
                  <a:bodyPr/>
                  <a:lstStyle/>
                  <a:p>
                    <a:pPr>
                      <a:defRPr b="1">
                        <a:solidFill>
                          <a:schemeClr val="tx1"/>
                        </a:solidFill>
                        <a:effectLst/>
                      </a:defRPr>
                    </a:pPr>
                    <a:r>
                      <a:rPr lang="ja-JP" altLang="en-US" b="1" dirty="0">
                        <a:solidFill>
                          <a:schemeClr val="tx1"/>
                        </a:solidFill>
                        <a:effectLst/>
                      </a:rPr>
                      <a:t>病</a:t>
                    </a:r>
                    <a:r>
                      <a:rPr lang="ja-JP" altLang="en-US" dirty="0">
                        <a:effectLst/>
                      </a:rPr>
                      <a:t>院</a:t>
                    </a:r>
                    <a:r>
                      <a:rPr lang="ja-JP" altLang="en-US">
                        <a:effectLst/>
                      </a:rPr>
                      <a:t>
</a:t>
                    </a:r>
                    <a:r>
                      <a:rPr lang="en-US" altLang="ja-JP" smtClean="0">
                        <a:effectLst/>
                      </a:rPr>
                      <a:t>12</a:t>
                    </a:r>
                    <a:r>
                      <a:rPr lang="ja-JP" altLang="en-US" smtClean="0">
                        <a:effectLst/>
                      </a:rPr>
                      <a:t>人</a:t>
                    </a:r>
                    <a:r>
                      <a:rPr lang="en-US" altLang="ja-JP">
                        <a:effectLst/>
                      </a:rPr>
                      <a:t>
8%</a:t>
                    </a:r>
                  </a:p>
                </c:rich>
              </c:tx>
              <c:spPr/>
              <c:showLegendKey val="0"/>
              <c:showVal val="1"/>
              <c:showCatName val="1"/>
              <c:showSerName val="0"/>
              <c:showPercent val="1"/>
              <c:showBubbleSize val="0"/>
              <c:separator>
</c:separator>
            </c:dLbl>
            <c:dLbl>
              <c:idx val="4"/>
              <c:layout>
                <c:manualLayout>
                  <c:x val="1.4136069917402301E-2"/>
                  <c:y val="0"/>
                </c:manualLayout>
              </c:layout>
              <c:tx>
                <c:rich>
                  <a:bodyPr/>
                  <a:lstStyle/>
                  <a:p>
                    <a:pPr>
                      <a:defRPr b="1">
                        <a:solidFill>
                          <a:schemeClr val="tx1"/>
                        </a:solidFill>
                        <a:effectLst/>
                      </a:defRPr>
                    </a:pPr>
                    <a:r>
                      <a:rPr lang="ja-JP" altLang="en-US" b="1" dirty="0">
                        <a:solidFill>
                          <a:schemeClr val="tx1"/>
                        </a:solidFill>
                        <a:effectLst/>
                      </a:rPr>
                      <a:t>訪</a:t>
                    </a:r>
                    <a:r>
                      <a:rPr lang="ja-JP" altLang="en-US" dirty="0">
                        <a:effectLst/>
                      </a:rPr>
                      <a:t>看
</a:t>
                    </a:r>
                    <a:r>
                      <a:rPr lang="en-US" altLang="ja-JP" dirty="0" smtClean="0">
                        <a:effectLst/>
                      </a:rPr>
                      <a:t>6</a:t>
                    </a:r>
                    <a:r>
                      <a:rPr lang="ja-JP" altLang="en-US" dirty="0" smtClean="0">
                        <a:effectLst/>
                      </a:rPr>
                      <a:t>人</a:t>
                    </a:r>
                    <a:r>
                      <a:rPr lang="en-US" altLang="ja-JP" dirty="0">
                        <a:effectLst/>
                      </a:rPr>
                      <a:t>
4%</a:t>
                    </a:r>
                    <a:endParaRPr lang="ja-JP" altLang="en-US" dirty="0">
                      <a:effectLst/>
                    </a:endParaRPr>
                  </a:p>
                </c:rich>
              </c:tx>
              <c:spPr/>
              <c:showLegendKey val="0"/>
              <c:showVal val="1"/>
              <c:showCatName val="1"/>
              <c:showSerName val="0"/>
              <c:showPercent val="1"/>
              <c:showBubbleSize val="0"/>
              <c:separator>
</c:separator>
            </c:dLbl>
            <c:dLbl>
              <c:idx val="5"/>
              <c:layout>
                <c:manualLayout>
                  <c:x val="0.18029149779873743"/>
                  <c:y val="-1.7430544615588052E-3"/>
                </c:manualLayout>
              </c:layout>
              <c:tx>
                <c:rich>
                  <a:bodyPr/>
                  <a:lstStyle/>
                  <a:p>
                    <a:r>
                      <a:rPr lang="ja-JP" altLang="en-US" b="1" dirty="0">
                        <a:solidFill>
                          <a:schemeClr val="tx1"/>
                        </a:solidFill>
                        <a:effectLst/>
                      </a:rPr>
                      <a:t>そ</a:t>
                    </a:r>
                    <a:r>
                      <a:rPr lang="ja-JP" altLang="en-US" dirty="0">
                        <a:effectLst/>
                      </a:rPr>
                      <a:t>の他
</a:t>
                    </a:r>
                    <a:r>
                      <a:rPr lang="en-US" altLang="ja-JP" dirty="0" smtClean="0">
                        <a:effectLst/>
                      </a:rPr>
                      <a:t>1</a:t>
                    </a:r>
                    <a:r>
                      <a:rPr lang="ja-JP" altLang="en-US" dirty="0" smtClean="0">
                        <a:effectLst/>
                      </a:rPr>
                      <a:t>人</a:t>
                    </a:r>
                    <a:r>
                      <a:rPr lang="en-US" altLang="ja-JP" dirty="0">
                        <a:effectLst/>
                      </a:rPr>
                      <a:t>
1%</a:t>
                    </a:r>
                    <a:endParaRPr lang="ja-JP" altLang="en-US" dirty="0">
                      <a:effectLst/>
                    </a:endParaRPr>
                  </a:p>
                </c:rich>
              </c:tx>
              <c:showLegendKey val="0"/>
              <c:showVal val="1"/>
              <c:showCatName val="1"/>
              <c:showSerName val="0"/>
              <c:showPercent val="1"/>
              <c:showBubbleSize val="0"/>
              <c:separator>
</c:separator>
            </c:dLbl>
            <c:txPr>
              <a:bodyPr/>
              <a:lstStyle/>
              <a:p>
                <a:pPr>
                  <a:defRPr b="1">
                    <a:solidFill>
                      <a:schemeClr val="tx1"/>
                    </a:solidFill>
                    <a:effectLst>
                      <a:outerShdw blurRad="38100" dist="38100" dir="2700000" algn="tl">
                        <a:srgbClr val="000000">
                          <a:alpha val="43137"/>
                        </a:srgbClr>
                      </a:outerShdw>
                    </a:effectLst>
                  </a:defRPr>
                </a:pPr>
                <a:endParaRPr lang="ja-JP"/>
              </a:p>
            </c:txPr>
            <c:showLegendKey val="0"/>
            <c:showVal val="1"/>
            <c:showCatName val="1"/>
            <c:showSerName val="0"/>
            <c:showPercent val="1"/>
            <c:showBubbleSize val="0"/>
            <c:separator>
</c:separator>
            <c:showLeaderLines val="1"/>
          </c:dLbls>
          <c:cat>
            <c:strRef>
              <c:f>Sheet1!$G$33:$G$38</c:f>
              <c:strCache>
                <c:ptCount val="6"/>
                <c:pt idx="0">
                  <c:v>施設</c:v>
                </c:pt>
                <c:pt idx="1">
                  <c:v>家族本人</c:v>
                </c:pt>
                <c:pt idx="2">
                  <c:v>ケアマネ</c:v>
                </c:pt>
                <c:pt idx="3">
                  <c:v>病院</c:v>
                </c:pt>
                <c:pt idx="4">
                  <c:v>訪看</c:v>
                </c:pt>
                <c:pt idx="5">
                  <c:v>その他</c:v>
                </c:pt>
              </c:strCache>
            </c:strRef>
          </c:cat>
          <c:val>
            <c:numRef>
              <c:f>Sheet1!$H$33:$H$38</c:f>
              <c:numCache>
                <c:formatCode>General</c:formatCode>
                <c:ptCount val="6"/>
                <c:pt idx="0">
                  <c:v>75</c:v>
                </c:pt>
                <c:pt idx="1">
                  <c:v>31</c:v>
                </c:pt>
                <c:pt idx="2">
                  <c:v>21</c:v>
                </c:pt>
                <c:pt idx="3">
                  <c:v>12</c:v>
                </c:pt>
                <c:pt idx="4">
                  <c:v>6</c:v>
                </c:pt>
                <c:pt idx="5">
                  <c:v>1</c:v>
                </c:pt>
              </c:numCache>
            </c:numRef>
          </c:val>
        </c:ser>
        <c:dLbls>
          <c:showLegendKey val="0"/>
          <c:showVal val="0"/>
          <c:showCatName val="0"/>
          <c:showSerName val="0"/>
          <c:showPercent val="0"/>
          <c:showBubbleSize val="0"/>
          <c:showLeaderLines val="1"/>
        </c:dLbls>
      </c:pie3DChart>
    </c:plotArea>
    <c:plotVisOnly val="1"/>
    <c:dispBlanksAs val="gap"/>
    <c:showDLblsOverMax val="0"/>
  </c:chart>
  <c:spPr>
    <a:ln>
      <a:noFill/>
    </a:ln>
  </c:spPr>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flip="none" rotWithShape="1">
              <a:gsLst>
                <a:gs pos="0">
                  <a:srgbClr val="03D4A8"/>
                </a:gs>
                <a:gs pos="25000">
                  <a:srgbClr val="21D6E0"/>
                </a:gs>
                <a:gs pos="75000">
                  <a:srgbClr val="0087E6"/>
                </a:gs>
                <a:gs pos="75000">
                  <a:srgbClr val="0087E6"/>
                </a:gs>
                <a:gs pos="75000">
                  <a:srgbClr val="0087E6"/>
                </a:gs>
                <a:gs pos="75000">
                  <a:srgbClr val="0087E6"/>
                </a:gs>
                <a:gs pos="69000">
                  <a:srgbClr val="0087E6"/>
                </a:gs>
                <a:gs pos="100000">
                  <a:srgbClr val="005CBF"/>
                </a:gs>
              </a:gsLst>
              <a:lin ang="10200000" scaled="0"/>
              <a:tileRect/>
            </a:gra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t="100000" r="100000"/>
                </a:path>
                <a:tileRect l="-100000" b="-100000"/>
              </a:gradFill>
            </a:ln>
          </c:spPr>
          <c:invertIfNegative val="0"/>
          <c:cat>
            <c:strRef>
              <c:f>Sheet1!$A$7:$A$18</c:f>
              <c:strCache>
                <c:ptCount val="12"/>
                <c:pt idx="0">
                  <c:v>11月</c:v>
                </c:pt>
                <c:pt idx="1">
                  <c:v>12月</c:v>
                </c:pt>
                <c:pt idx="2">
                  <c:v>1月</c:v>
                </c:pt>
                <c:pt idx="3">
                  <c:v>2月</c:v>
                </c:pt>
                <c:pt idx="4">
                  <c:v>3月</c:v>
                </c:pt>
                <c:pt idx="5">
                  <c:v>4月</c:v>
                </c:pt>
                <c:pt idx="6">
                  <c:v>5月</c:v>
                </c:pt>
                <c:pt idx="7">
                  <c:v>6月</c:v>
                </c:pt>
                <c:pt idx="8">
                  <c:v>7月</c:v>
                </c:pt>
                <c:pt idx="9">
                  <c:v>8月</c:v>
                </c:pt>
                <c:pt idx="10">
                  <c:v>9月</c:v>
                </c:pt>
                <c:pt idx="11">
                  <c:v>10月</c:v>
                </c:pt>
              </c:strCache>
            </c:strRef>
          </c:cat>
          <c:val>
            <c:numRef>
              <c:f>Sheet1!$B$7:$B$18</c:f>
              <c:numCache>
                <c:formatCode>General</c:formatCode>
                <c:ptCount val="12"/>
                <c:pt idx="0">
                  <c:v>10</c:v>
                </c:pt>
                <c:pt idx="1">
                  <c:v>18</c:v>
                </c:pt>
                <c:pt idx="2">
                  <c:v>6</c:v>
                </c:pt>
                <c:pt idx="3">
                  <c:v>8</c:v>
                </c:pt>
                <c:pt idx="4">
                  <c:v>16</c:v>
                </c:pt>
                <c:pt idx="5">
                  <c:v>9</c:v>
                </c:pt>
                <c:pt idx="6">
                  <c:v>12</c:v>
                </c:pt>
                <c:pt idx="7">
                  <c:v>13</c:v>
                </c:pt>
                <c:pt idx="8">
                  <c:v>9</c:v>
                </c:pt>
                <c:pt idx="9">
                  <c:v>12</c:v>
                </c:pt>
                <c:pt idx="10">
                  <c:v>15</c:v>
                </c:pt>
                <c:pt idx="11">
                  <c:v>18</c:v>
                </c:pt>
              </c:numCache>
            </c:numRef>
          </c:val>
        </c:ser>
        <c:dLbls>
          <c:showLegendKey val="0"/>
          <c:showVal val="0"/>
          <c:showCatName val="0"/>
          <c:showSerName val="0"/>
          <c:showPercent val="0"/>
          <c:showBubbleSize val="0"/>
        </c:dLbls>
        <c:gapWidth val="75"/>
        <c:overlap val="-25"/>
        <c:axId val="87565824"/>
        <c:axId val="87567360"/>
      </c:barChart>
      <c:catAx>
        <c:axId val="87565824"/>
        <c:scaling>
          <c:orientation val="minMax"/>
        </c:scaling>
        <c:delete val="0"/>
        <c:axPos val="b"/>
        <c:numFmt formatCode="General" sourceLinked="1"/>
        <c:majorTickMark val="none"/>
        <c:minorTickMark val="none"/>
        <c:tickLblPos val="nextTo"/>
        <c:txPr>
          <a:bodyPr/>
          <a:lstStyle/>
          <a:p>
            <a:pPr>
              <a:defRPr sz="1800" b="1"/>
            </a:pPr>
            <a:endParaRPr lang="ja-JP"/>
          </a:p>
        </c:txPr>
        <c:crossAx val="87567360"/>
        <c:crosses val="autoZero"/>
        <c:auto val="1"/>
        <c:lblAlgn val="ctr"/>
        <c:lblOffset val="100"/>
        <c:noMultiLvlLbl val="0"/>
      </c:catAx>
      <c:valAx>
        <c:axId val="87567360"/>
        <c:scaling>
          <c:orientation val="minMax"/>
        </c:scaling>
        <c:delete val="0"/>
        <c:axPos val="l"/>
        <c:majorGridlines/>
        <c:numFmt formatCode="General" sourceLinked="1"/>
        <c:majorTickMark val="none"/>
        <c:minorTickMark val="none"/>
        <c:tickLblPos val="nextTo"/>
        <c:spPr>
          <a:ln w="9525">
            <a:noFill/>
          </a:ln>
        </c:spPr>
        <c:txPr>
          <a:bodyPr/>
          <a:lstStyle/>
          <a:p>
            <a:pPr>
              <a:defRPr sz="1800" b="1"/>
            </a:pPr>
            <a:endParaRPr lang="ja-JP"/>
          </a:p>
        </c:txPr>
        <c:crossAx val="8756582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4883335763585109"/>
          <c:y val="0.11902814936843298"/>
          <c:w val="0.7540049328004903"/>
          <c:h val="0.84498473006859776"/>
        </c:manualLayout>
      </c:layout>
      <c:pie3DChart>
        <c:varyColors val="1"/>
        <c:ser>
          <c:idx val="0"/>
          <c:order val="0"/>
          <c:explosion val="25"/>
          <c:dPt>
            <c:idx val="0"/>
            <c:bubble3D val="0"/>
            <c:spPr>
              <a:solidFill>
                <a:srgbClr val="00B0F0"/>
              </a:solidFill>
            </c:spPr>
          </c:dPt>
          <c:dPt>
            <c:idx val="1"/>
            <c:bubble3D val="0"/>
            <c:spPr>
              <a:solidFill>
                <a:srgbClr val="F743DD"/>
              </a:solidFill>
            </c:spPr>
          </c:dPt>
          <c:dPt>
            <c:idx val="2"/>
            <c:bubble3D val="0"/>
            <c:spPr>
              <a:solidFill>
                <a:srgbClr val="5CF248"/>
              </a:solidFill>
            </c:spPr>
          </c:dPt>
          <c:dPt>
            <c:idx val="3"/>
            <c:bubble3D val="0"/>
            <c:spPr>
              <a:solidFill>
                <a:srgbClr val="FFFF00"/>
              </a:solidFill>
            </c:spPr>
          </c:dPt>
          <c:dLbls>
            <c:dLbl>
              <c:idx val="0"/>
              <c:delete val="1"/>
            </c:dLbl>
            <c:dLbl>
              <c:idx val="1"/>
              <c:delete val="1"/>
            </c:dLbl>
            <c:dLbl>
              <c:idx val="2"/>
              <c:layout>
                <c:manualLayout>
                  <c:x val="-8.796423884514433E-2"/>
                  <c:y val="4.2198891805191536E-3"/>
                </c:manualLayout>
              </c:layout>
              <c:tx>
                <c:rich>
                  <a:bodyPr/>
                  <a:lstStyle/>
                  <a:p>
                    <a:pPr>
                      <a:defRPr sz="1800" b="1">
                        <a:effectLst/>
                      </a:defRPr>
                    </a:pPr>
                    <a:r>
                      <a:rPr lang="ja-JP" altLang="en-US" sz="1800" b="1">
                        <a:effectLst/>
                      </a:rPr>
                      <a:t>歯</a:t>
                    </a:r>
                    <a:r>
                      <a:rPr lang="ja-JP" altLang="en-US">
                        <a:effectLst/>
                      </a:rPr>
                      <a:t>肉
</a:t>
                    </a:r>
                    <a:r>
                      <a:rPr lang="en-US" altLang="ja-JP">
                        <a:effectLst/>
                      </a:rPr>
                      <a:t>7</a:t>
                    </a:r>
                    <a:r>
                      <a:rPr lang="ja-JP" altLang="en-US">
                        <a:effectLst/>
                      </a:rPr>
                      <a:t>人</a:t>
                    </a:r>
                    <a:r>
                      <a:rPr lang="en-US" altLang="ja-JP">
                        <a:effectLst/>
                      </a:rPr>
                      <a:t>
5%</a:t>
                    </a:r>
                  </a:p>
                </c:rich>
              </c:tx>
              <c:spPr/>
              <c:showLegendKey val="0"/>
              <c:showVal val="1"/>
              <c:showCatName val="1"/>
              <c:showSerName val="0"/>
              <c:showPercent val="1"/>
              <c:showBubbleSize val="0"/>
              <c:separator>
</c:separator>
            </c:dLbl>
            <c:dLbl>
              <c:idx val="3"/>
              <c:layout>
                <c:manualLayout>
                  <c:x val="0.17306466899970838"/>
                  <c:y val="5.612065321788976E-3"/>
                </c:manualLayout>
              </c:layout>
              <c:tx>
                <c:rich>
                  <a:bodyPr/>
                  <a:lstStyle/>
                  <a:p>
                    <a:pPr>
                      <a:defRPr sz="1800" b="1">
                        <a:effectLst/>
                      </a:defRPr>
                    </a:pPr>
                    <a:r>
                      <a:rPr lang="ja-JP" altLang="en-US" sz="1800" b="1">
                        <a:effectLst/>
                      </a:rPr>
                      <a:t>そ</a:t>
                    </a:r>
                    <a:r>
                      <a:rPr lang="ja-JP" altLang="en-US">
                        <a:effectLst/>
                      </a:rPr>
                      <a:t>の他
</a:t>
                    </a:r>
                    <a:r>
                      <a:rPr lang="en-US" altLang="ja-JP">
                        <a:effectLst/>
                      </a:rPr>
                      <a:t>5</a:t>
                    </a:r>
                    <a:r>
                      <a:rPr lang="ja-JP" altLang="en-US">
                        <a:effectLst/>
                      </a:rPr>
                      <a:t>人</a:t>
                    </a:r>
                    <a:r>
                      <a:rPr lang="en-US" altLang="ja-JP">
                        <a:effectLst/>
                      </a:rPr>
                      <a:t>
3%</a:t>
                    </a:r>
                    <a:endParaRPr lang="ja-JP" altLang="en-US">
                      <a:effectLst/>
                    </a:endParaRPr>
                  </a:p>
                </c:rich>
              </c:tx>
              <c:spPr/>
              <c:showLegendKey val="0"/>
              <c:showVal val="1"/>
              <c:showCatName val="1"/>
              <c:showSerName val="0"/>
              <c:showPercent val="1"/>
              <c:showBubbleSize val="0"/>
              <c:separator>
</c:separator>
            </c:dLbl>
            <c:txPr>
              <a:bodyPr/>
              <a:lstStyle/>
              <a:p>
                <a:pPr>
                  <a:defRPr sz="1800" b="1">
                    <a:effectLst>
                      <a:outerShdw blurRad="38100" dist="38100" dir="2700000" algn="tl">
                        <a:srgbClr val="000000">
                          <a:alpha val="43137"/>
                        </a:srgbClr>
                      </a:outerShdw>
                    </a:effectLst>
                  </a:defRPr>
                </a:pPr>
                <a:endParaRPr lang="ja-JP"/>
              </a:p>
            </c:txPr>
            <c:showLegendKey val="0"/>
            <c:showVal val="1"/>
            <c:showCatName val="1"/>
            <c:showSerName val="0"/>
            <c:showPercent val="1"/>
            <c:showBubbleSize val="0"/>
            <c:separator>
</c:separator>
            <c:showLeaderLines val="1"/>
          </c:dLbls>
          <c:cat>
            <c:strRef>
              <c:f>Sheet1!$A$33:$A$36</c:f>
              <c:strCache>
                <c:ptCount val="4"/>
                <c:pt idx="0">
                  <c:v>義歯</c:v>
                </c:pt>
                <c:pt idx="1">
                  <c:v>歯</c:v>
                </c:pt>
                <c:pt idx="2">
                  <c:v>歯肉</c:v>
                </c:pt>
                <c:pt idx="3">
                  <c:v>その他</c:v>
                </c:pt>
              </c:strCache>
            </c:strRef>
          </c:cat>
          <c:val>
            <c:numRef>
              <c:f>Sheet1!$B$33:$B$36</c:f>
              <c:numCache>
                <c:formatCode>General</c:formatCode>
                <c:ptCount val="4"/>
                <c:pt idx="0">
                  <c:v>84</c:v>
                </c:pt>
                <c:pt idx="1">
                  <c:v>50</c:v>
                </c:pt>
                <c:pt idx="2">
                  <c:v>7</c:v>
                </c:pt>
                <c:pt idx="3">
                  <c:v>5</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76610183971994E-2"/>
          <c:y val="2.8634516799720691E-2"/>
          <c:w val="0.94151185962865769"/>
          <c:h val="0.89631952360193756"/>
        </c:manualLayout>
      </c:layout>
      <c:barChart>
        <c:barDir val="col"/>
        <c:grouping val="clustered"/>
        <c:varyColors val="0"/>
        <c:ser>
          <c:idx val="0"/>
          <c:order val="0"/>
          <c:tx>
            <c:strRef>
              <c:f>Sheet1!$B$4:$B$5</c:f>
              <c:strCache>
                <c:ptCount val="1"/>
                <c:pt idx="0">
                  <c:v>利用者数</c:v>
                </c:pt>
              </c:strCache>
            </c:strRef>
          </c:tx>
          <c:spPr>
            <a:gradFill>
              <a:gsLst>
                <a:gs pos="0">
                  <a:srgbClr val="03D4A8"/>
                </a:gs>
                <a:gs pos="25000">
                  <a:srgbClr val="21D6E0"/>
                </a:gs>
                <a:gs pos="75000">
                  <a:srgbClr val="0087E6"/>
                </a:gs>
                <a:gs pos="75000">
                  <a:srgbClr val="0087E6"/>
                </a:gs>
                <a:gs pos="75000">
                  <a:srgbClr val="0087E6"/>
                </a:gs>
                <a:gs pos="75000">
                  <a:srgbClr val="0087E6"/>
                </a:gs>
                <a:gs pos="69000">
                  <a:srgbClr val="0087E6"/>
                </a:gs>
                <a:gs pos="100000">
                  <a:srgbClr val="005CBF"/>
                </a:gs>
              </a:gsLst>
              <a:lin ang="10200000" scaled="0"/>
            </a:gradFill>
          </c:spPr>
          <c:invertIfNegative val="0"/>
          <c:dLbls>
            <c:txPr>
              <a:bodyPr/>
              <a:lstStyle/>
              <a:p>
                <a:pPr>
                  <a:defRPr sz="1800" b="1" i="0" baseline="0">
                    <a:solidFill>
                      <a:srgbClr val="002060"/>
                    </a:solidFill>
                    <a:effectLst>
                      <a:outerShdw blurRad="38100" dist="38100" dir="2700000" algn="tl">
                        <a:srgbClr val="000000">
                          <a:alpha val="43137"/>
                        </a:srgbClr>
                      </a:outerShdw>
                    </a:effectLst>
                  </a:defRPr>
                </a:pPr>
                <a:endParaRPr lang="ja-JP"/>
              </a:p>
            </c:txPr>
            <c:dLblPos val="inEnd"/>
            <c:showLegendKey val="0"/>
            <c:showVal val="1"/>
            <c:showCatName val="0"/>
            <c:showSerName val="0"/>
            <c:showPercent val="0"/>
            <c:showBubbleSize val="0"/>
            <c:showLeaderLines val="0"/>
          </c:dLbls>
          <c:cat>
            <c:strRef>
              <c:f>Sheet1!$A$7:$A$18</c:f>
              <c:strCache>
                <c:ptCount val="12"/>
                <c:pt idx="0">
                  <c:v>11月</c:v>
                </c:pt>
                <c:pt idx="1">
                  <c:v>12月</c:v>
                </c:pt>
                <c:pt idx="2">
                  <c:v>1月</c:v>
                </c:pt>
                <c:pt idx="3">
                  <c:v>2月</c:v>
                </c:pt>
                <c:pt idx="4">
                  <c:v>3月</c:v>
                </c:pt>
                <c:pt idx="5">
                  <c:v>4月</c:v>
                </c:pt>
                <c:pt idx="6">
                  <c:v>5月</c:v>
                </c:pt>
                <c:pt idx="7">
                  <c:v>6月</c:v>
                </c:pt>
                <c:pt idx="8">
                  <c:v>7月</c:v>
                </c:pt>
                <c:pt idx="9">
                  <c:v>8月</c:v>
                </c:pt>
                <c:pt idx="10">
                  <c:v>9月</c:v>
                </c:pt>
                <c:pt idx="11">
                  <c:v>10月</c:v>
                </c:pt>
              </c:strCache>
            </c:strRef>
          </c:cat>
          <c:val>
            <c:numRef>
              <c:f>Sheet1!$B$7:$B$18</c:f>
              <c:numCache>
                <c:formatCode>General</c:formatCode>
                <c:ptCount val="12"/>
                <c:pt idx="0">
                  <c:v>10</c:v>
                </c:pt>
                <c:pt idx="1">
                  <c:v>18</c:v>
                </c:pt>
                <c:pt idx="2">
                  <c:v>6</c:v>
                </c:pt>
                <c:pt idx="3">
                  <c:v>8</c:v>
                </c:pt>
                <c:pt idx="4">
                  <c:v>16</c:v>
                </c:pt>
                <c:pt idx="5">
                  <c:v>9</c:v>
                </c:pt>
                <c:pt idx="6">
                  <c:v>12</c:v>
                </c:pt>
                <c:pt idx="7">
                  <c:v>13</c:v>
                </c:pt>
                <c:pt idx="8">
                  <c:v>9</c:v>
                </c:pt>
                <c:pt idx="9">
                  <c:v>12</c:v>
                </c:pt>
                <c:pt idx="10">
                  <c:v>15</c:v>
                </c:pt>
                <c:pt idx="11">
                  <c:v>18</c:v>
                </c:pt>
              </c:numCache>
            </c:numRef>
          </c:val>
        </c:ser>
        <c:ser>
          <c:idx val="1"/>
          <c:order val="1"/>
          <c:tx>
            <c:strRef>
              <c:f>Sheet1!$C$4:$C$5</c:f>
              <c:strCache>
                <c:ptCount val="1"/>
                <c:pt idx="0">
                  <c:v>訪問調査</c:v>
                </c:pt>
              </c:strCache>
            </c:strRef>
          </c:tx>
          <c:spPr>
            <a:solidFill>
              <a:srgbClr val="F410D3"/>
            </a:solidFill>
          </c:spPr>
          <c:invertIfNegative val="0"/>
          <c:dLbls>
            <c:dLbl>
              <c:idx val="7"/>
              <c:layout>
                <c:manualLayout>
                  <c:x val="5.8968341893803258E-3"/>
                  <c:y val="6.5288044918086083E-2"/>
                </c:manualLayout>
              </c:layout>
              <c:spPr/>
              <c:txPr>
                <a:bodyPr/>
                <a:lstStyle/>
                <a:p>
                  <a:pPr>
                    <a:defRPr sz="1600" b="1" i="0" baseline="0">
                      <a:solidFill>
                        <a:schemeClr val="bg1"/>
                      </a:solidFill>
                      <a:effectLst>
                        <a:outerShdw blurRad="38100" dist="38100" dir="2700000" algn="tl">
                          <a:srgbClr val="000000">
                            <a:alpha val="43137"/>
                          </a:srgbClr>
                        </a:outerShdw>
                      </a:effectLst>
                    </a:defRPr>
                  </a:pPr>
                  <a:endParaRPr lang="ja-JP"/>
                </a:p>
              </c:txPr>
              <c:dLblPos val="outEnd"/>
              <c:showLegendKey val="0"/>
              <c:showVal val="1"/>
              <c:showCatName val="0"/>
              <c:showSerName val="0"/>
              <c:showPercent val="0"/>
              <c:showBubbleSize val="0"/>
            </c:dLbl>
            <c:txPr>
              <a:bodyPr/>
              <a:lstStyle/>
              <a:p>
                <a:pPr>
                  <a:defRPr sz="1800" b="1" i="0" baseline="0">
                    <a:solidFill>
                      <a:schemeClr val="bg1"/>
                    </a:solidFill>
                    <a:effectLst>
                      <a:outerShdw blurRad="38100" dist="38100" dir="2700000" algn="tl">
                        <a:srgbClr val="000000">
                          <a:alpha val="43137"/>
                        </a:srgbClr>
                      </a:outerShdw>
                    </a:effectLst>
                  </a:defRPr>
                </a:pPr>
                <a:endParaRPr lang="ja-JP"/>
              </a:p>
            </c:txPr>
            <c:dLblPos val="inEnd"/>
            <c:showLegendKey val="0"/>
            <c:showVal val="1"/>
            <c:showCatName val="0"/>
            <c:showSerName val="0"/>
            <c:showPercent val="0"/>
            <c:showBubbleSize val="0"/>
            <c:showLeaderLines val="0"/>
          </c:dLbls>
          <c:cat>
            <c:strRef>
              <c:f>Sheet1!$A$7:$A$18</c:f>
              <c:strCache>
                <c:ptCount val="12"/>
                <c:pt idx="0">
                  <c:v>11月</c:v>
                </c:pt>
                <c:pt idx="1">
                  <c:v>12月</c:v>
                </c:pt>
                <c:pt idx="2">
                  <c:v>1月</c:v>
                </c:pt>
                <c:pt idx="3">
                  <c:v>2月</c:v>
                </c:pt>
                <c:pt idx="4">
                  <c:v>3月</c:v>
                </c:pt>
                <c:pt idx="5">
                  <c:v>4月</c:v>
                </c:pt>
                <c:pt idx="6">
                  <c:v>5月</c:v>
                </c:pt>
                <c:pt idx="7">
                  <c:v>6月</c:v>
                </c:pt>
                <c:pt idx="8">
                  <c:v>7月</c:v>
                </c:pt>
                <c:pt idx="9">
                  <c:v>8月</c:v>
                </c:pt>
                <c:pt idx="10">
                  <c:v>9月</c:v>
                </c:pt>
                <c:pt idx="11">
                  <c:v>10月</c:v>
                </c:pt>
              </c:strCache>
            </c:strRef>
          </c:cat>
          <c:val>
            <c:numRef>
              <c:f>Sheet1!$C$7:$C$18</c:f>
              <c:numCache>
                <c:formatCode>General</c:formatCode>
                <c:ptCount val="12"/>
                <c:pt idx="0">
                  <c:v>4</c:v>
                </c:pt>
                <c:pt idx="1">
                  <c:v>13</c:v>
                </c:pt>
                <c:pt idx="2">
                  <c:v>4</c:v>
                </c:pt>
                <c:pt idx="3">
                  <c:v>5</c:v>
                </c:pt>
                <c:pt idx="4">
                  <c:v>8</c:v>
                </c:pt>
                <c:pt idx="5">
                  <c:v>3</c:v>
                </c:pt>
                <c:pt idx="6">
                  <c:v>2</c:v>
                </c:pt>
                <c:pt idx="7">
                  <c:v>1</c:v>
                </c:pt>
                <c:pt idx="8">
                  <c:v>5</c:v>
                </c:pt>
                <c:pt idx="9">
                  <c:v>6</c:v>
                </c:pt>
                <c:pt idx="10">
                  <c:v>5</c:v>
                </c:pt>
                <c:pt idx="11">
                  <c:v>5</c:v>
                </c:pt>
              </c:numCache>
            </c:numRef>
          </c:val>
        </c:ser>
        <c:dLbls>
          <c:showLegendKey val="0"/>
          <c:showVal val="0"/>
          <c:showCatName val="0"/>
          <c:showSerName val="0"/>
          <c:showPercent val="0"/>
          <c:showBubbleSize val="0"/>
        </c:dLbls>
        <c:gapWidth val="47"/>
        <c:overlap val="50"/>
        <c:axId val="87659264"/>
        <c:axId val="87660800"/>
      </c:barChart>
      <c:catAx>
        <c:axId val="87659264"/>
        <c:scaling>
          <c:orientation val="minMax"/>
        </c:scaling>
        <c:delete val="0"/>
        <c:axPos val="b"/>
        <c:majorTickMark val="none"/>
        <c:minorTickMark val="none"/>
        <c:tickLblPos val="nextTo"/>
        <c:txPr>
          <a:bodyPr/>
          <a:lstStyle/>
          <a:p>
            <a:pPr>
              <a:defRPr sz="1800" b="1"/>
            </a:pPr>
            <a:endParaRPr lang="ja-JP"/>
          </a:p>
        </c:txPr>
        <c:crossAx val="87660800"/>
        <c:crosses val="autoZero"/>
        <c:auto val="1"/>
        <c:lblAlgn val="ctr"/>
        <c:lblOffset val="100"/>
        <c:noMultiLvlLbl val="0"/>
      </c:catAx>
      <c:valAx>
        <c:axId val="87660800"/>
        <c:scaling>
          <c:orientation val="minMax"/>
        </c:scaling>
        <c:delete val="0"/>
        <c:axPos val="l"/>
        <c:majorGridlines/>
        <c:numFmt formatCode="General" sourceLinked="1"/>
        <c:majorTickMark val="none"/>
        <c:minorTickMark val="none"/>
        <c:tickLblPos val="nextTo"/>
        <c:txPr>
          <a:bodyPr/>
          <a:lstStyle/>
          <a:p>
            <a:pPr>
              <a:defRPr sz="1800" b="1"/>
            </a:pPr>
            <a:endParaRPr lang="ja-JP"/>
          </a:p>
        </c:txPr>
        <c:crossAx val="87659264"/>
        <c:crosses val="autoZero"/>
        <c:crossBetween val="between"/>
      </c:valAx>
    </c:plotArea>
    <c:legend>
      <c:legendPos val="r"/>
      <c:layout>
        <c:manualLayout>
          <c:xMode val="edge"/>
          <c:yMode val="edge"/>
          <c:x val="0.53268215877991887"/>
          <c:y val="9.0718979942399747E-2"/>
          <c:w val="0.18207482745212444"/>
          <c:h val="0.1716333076518744"/>
        </c:manualLayout>
      </c:layout>
      <c:overlay val="0"/>
      <c:spPr>
        <a:solidFill>
          <a:prstClr val="white"/>
        </a:solidFill>
      </c:spPr>
      <c:txPr>
        <a:bodyPr/>
        <a:lstStyle/>
        <a:p>
          <a:pPr>
            <a:defRPr sz="2000" b="1"/>
          </a:pPr>
          <a:endParaRPr lang="ja-JP"/>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ofPieChart>
        <c:ofPieType val="bar"/>
        <c:varyColors val="1"/>
        <c:ser>
          <c:idx val="0"/>
          <c:order val="0"/>
          <c:dPt>
            <c:idx val="0"/>
            <c:bubble3D val="0"/>
            <c:spPr>
              <a:solidFill>
                <a:srgbClr val="F410D3"/>
              </a:solidFill>
            </c:spPr>
          </c:dPt>
          <c:dPt>
            <c:idx val="2"/>
            <c:bubble3D val="0"/>
            <c:spPr>
              <a:solidFill>
                <a:srgbClr val="00DA00"/>
              </a:solidFill>
            </c:spPr>
          </c:dPt>
          <c:dPt>
            <c:idx val="4"/>
            <c:bubble3D val="0"/>
            <c:spPr>
              <a:solidFill>
                <a:srgbClr val="FFFF00"/>
              </a:solidFill>
            </c:spPr>
          </c:dPt>
          <c:dPt>
            <c:idx val="5"/>
            <c:bubble3D val="0"/>
            <c:spPr>
              <a:solidFill>
                <a:srgbClr val="7030A0"/>
              </a:solidFill>
            </c:spPr>
          </c:dPt>
          <c:dPt>
            <c:idx val="6"/>
            <c:bubble3D val="0"/>
            <c:spPr>
              <a:solidFill>
                <a:srgbClr val="00B0F0"/>
              </a:solidFill>
            </c:spPr>
          </c:dPt>
          <c:dLbls>
            <c:dLbl>
              <c:idx val="0"/>
              <c:layout>
                <c:manualLayout>
                  <c:x val="0.13441406629726854"/>
                  <c:y val="-0.10966086112502467"/>
                </c:manualLayout>
              </c:layout>
              <c:tx>
                <c:rich>
                  <a:bodyPr/>
                  <a:lstStyle/>
                  <a:p>
                    <a:r>
                      <a:rPr lang="ja-JP" altLang="en-US" sz="2000" b="1" baseline="0">
                        <a:effectLst/>
                      </a:rPr>
                      <a:t>受</a:t>
                    </a:r>
                    <a:r>
                      <a:rPr lang="ja-JP" altLang="en-US"/>
                      <a:t>診
</a:t>
                    </a:r>
                    <a:r>
                      <a:rPr lang="en-US" altLang="ja-JP"/>
                      <a:t>47</a:t>
                    </a:r>
                    <a:r>
                      <a:rPr lang="ja-JP" altLang="en-US"/>
                      <a:t>人</a:t>
                    </a:r>
                    <a:r>
                      <a:rPr lang="en-US" altLang="ja-JP"/>
                      <a:t>
32%</a:t>
                    </a:r>
                  </a:p>
                </c:rich>
              </c:tx>
              <c:showLegendKey val="0"/>
              <c:showVal val="1"/>
              <c:showCatName val="1"/>
              <c:showSerName val="0"/>
              <c:showPercent val="1"/>
              <c:showBubbleSize val="0"/>
              <c:separator>
</c:separator>
            </c:dLbl>
            <c:dLbl>
              <c:idx val="2"/>
              <c:layout/>
              <c:tx>
                <c:rich>
                  <a:bodyPr/>
                  <a:lstStyle/>
                  <a:p>
                    <a:r>
                      <a:rPr lang="ja-JP" altLang="en-US" sz="2000" b="1" baseline="0">
                        <a:effectLst/>
                      </a:rPr>
                      <a:t>そ</a:t>
                    </a:r>
                    <a:r>
                      <a:rPr lang="ja-JP" altLang="en-US"/>
                      <a:t>の他
</a:t>
                    </a:r>
                    <a:r>
                      <a:rPr lang="en-US" altLang="ja-JP"/>
                      <a:t>20</a:t>
                    </a:r>
                    <a:r>
                      <a:rPr lang="ja-JP" altLang="en-US"/>
                      <a:t>人</a:t>
                    </a:r>
                    <a:r>
                      <a:rPr lang="en-US" altLang="ja-JP"/>
                      <a:t>
14%</a:t>
                    </a:r>
                  </a:p>
                </c:rich>
              </c:tx>
              <c:showLegendKey val="0"/>
              <c:showVal val="1"/>
              <c:showCatName val="1"/>
              <c:showSerName val="0"/>
              <c:showPercent val="1"/>
              <c:showBubbleSize val="0"/>
              <c:separator>
</c:separator>
            </c:dLbl>
            <c:dLbl>
              <c:idx val="4"/>
              <c:layout>
                <c:manualLayout>
                  <c:x val="-0.13580246913580246"/>
                  <c:y val="7.3884828488434392E-3"/>
                </c:manualLayout>
              </c:layout>
              <c:tx>
                <c:rich>
                  <a:bodyPr/>
                  <a:lstStyle/>
                  <a:p>
                    <a:r>
                      <a:rPr lang="ja-JP" altLang="en-US" sz="1600" b="1" baseline="0" dirty="0">
                        <a:effectLst/>
                      </a:rPr>
                      <a:t>口</a:t>
                    </a:r>
                    <a:r>
                      <a:rPr lang="ja-JP" altLang="en-US" sz="1600" dirty="0"/>
                      <a:t>腔</a:t>
                    </a:r>
                    <a:r>
                      <a:rPr lang="ja-JP" altLang="en-US" sz="1600" dirty="0" smtClean="0"/>
                      <a:t>保健</a:t>
                    </a:r>
                    <a:endParaRPr lang="en-US" altLang="ja-JP" sz="1600" dirty="0" smtClean="0"/>
                  </a:p>
                  <a:p>
                    <a:r>
                      <a:rPr lang="ja-JP" altLang="en-US" sz="1600" dirty="0" smtClean="0"/>
                      <a:t>センター</a:t>
                    </a:r>
                    <a:r>
                      <a:rPr lang="ja-JP" altLang="en-US" sz="1600" dirty="0"/>
                      <a:t>診療所
</a:t>
                    </a:r>
                    <a:r>
                      <a:rPr lang="en-US" altLang="ja-JP" sz="1800" dirty="0"/>
                      <a:t>42</a:t>
                    </a:r>
                    <a:r>
                      <a:rPr lang="ja-JP" altLang="en-US" sz="1800" dirty="0"/>
                      <a:t>人</a:t>
                    </a:r>
                    <a:r>
                      <a:rPr lang="en-US" altLang="ja-JP" sz="1800" dirty="0"/>
                      <a:t>
29%</a:t>
                    </a:r>
                    <a:endParaRPr lang="en-US" altLang="ja-JP" sz="1600" dirty="0"/>
                  </a:p>
                </c:rich>
              </c:tx>
              <c:showLegendKey val="0"/>
              <c:showVal val="1"/>
              <c:showCatName val="1"/>
              <c:showSerName val="0"/>
              <c:showPercent val="1"/>
              <c:showBubbleSize val="0"/>
              <c:separator>
</c:separator>
            </c:dLbl>
            <c:dLbl>
              <c:idx val="5"/>
              <c:layout>
                <c:manualLayout>
                  <c:x val="-0.15679012345679091"/>
                  <c:y val="5.612065321788976E-3"/>
                </c:manualLayout>
              </c:layout>
              <c:tx>
                <c:rich>
                  <a:bodyPr/>
                  <a:lstStyle/>
                  <a:p>
                    <a:pPr>
                      <a:defRPr sz="2000" b="1" baseline="0">
                        <a:solidFill>
                          <a:schemeClr val="bg1"/>
                        </a:solidFill>
                        <a:effectLst/>
                      </a:defRPr>
                    </a:pPr>
                    <a:r>
                      <a:rPr lang="ja-JP" altLang="en-US" sz="2000" b="1" baseline="0" dirty="0">
                        <a:solidFill>
                          <a:schemeClr val="bg1"/>
                        </a:solidFill>
                        <a:effectLst/>
                      </a:rPr>
                      <a:t> </a:t>
                    </a:r>
                    <a:r>
                      <a:rPr lang="ja-JP" altLang="en-US" sz="1800" dirty="0">
                        <a:solidFill>
                          <a:schemeClr val="bg1"/>
                        </a:solidFill>
                      </a:rPr>
                      <a:t>協力</a:t>
                    </a:r>
                    <a:r>
                      <a:rPr lang="ja-JP" altLang="en-US" sz="1800" dirty="0" smtClean="0">
                        <a:solidFill>
                          <a:schemeClr val="bg1"/>
                        </a:solidFill>
                      </a:rPr>
                      <a:t>歯科</a:t>
                    </a:r>
                    <a:endParaRPr lang="en-US" altLang="ja-JP" sz="1800" dirty="0" smtClean="0">
                      <a:solidFill>
                        <a:schemeClr val="bg1"/>
                      </a:solidFill>
                    </a:endParaRPr>
                  </a:p>
                  <a:p>
                    <a:pPr>
                      <a:defRPr sz="2000" b="1" baseline="0">
                        <a:solidFill>
                          <a:schemeClr val="bg1"/>
                        </a:solidFill>
                        <a:effectLst/>
                      </a:defRPr>
                    </a:pPr>
                    <a:r>
                      <a:rPr lang="ja-JP" altLang="en-US" sz="1800" dirty="0" smtClean="0">
                        <a:solidFill>
                          <a:schemeClr val="bg1"/>
                        </a:solidFill>
                      </a:rPr>
                      <a:t>医院</a:t>
                    </a:r>
                    <a:r>
                      <a:rPr lang="ja-JP" altLang="en-US" sz="1800" dirty="0">
                        <a:solidFill>
                          <a:schemeClr val="bg1"/>
                        </a:solidFill>
                      </a:rPr>
                      <a:t>
</a:t>
                    </a:r>
                    <a:r>
                      <a:rPr lang="en-US" altLang="ja-JP" sz="1800" dirty="0">
                        <a:solidFill>
                          <a:schemeClr val="bg1"/>
                        </a:solidFill>
                      </a:rPr>
                      <a:t>37</a:t>
                    </a:r>
                    <a:r>
                      <a:rPr lang="ja-JP" altLang="en-US" sz="1800" dirty="0">
                        <a:solidFill>
                          <a:schemeClr val="bg1"/>
                        </a:solidFill>
                      </a:rPr>
                      <a:t>人</a:t>
                    </a:r>
                    <a:r>
                      <a:rPr lang="en-US" altLang="ja-JP" sz="1800" dirty="0">
                        <a:solidFill>
                          <a:schemeClr val="bg1"/>
                        </a:solidFill>
                      </a:rPr>
                      <a:t>
25%</a:t>
                    </a:r>
                  </a:p>
                </c:rich>
              </c:tx>
              <c:spPr>
                <a:ln>
                  <a:noFill/>
                </a:ln>
              </c:spPr>
              <c:showLegendKey val="0"/>
              <c:showVal val="1"/>
              <c:showCatName val="1"/>
              <c:showSerName val="0"/>
              <c:showPercent val="1"/>
              <c:showBubbleSize val="0"/>
              <c:separator>
</c:separator>
            </c:dLbl>
            <c:dLbl>
              <c:idx val="6"/>
              <c:layout>
                <c:manualLayout>
                  <c:x val="-0.17568119957227588"/>
                  <c:y val="-6.4189654223863572E-3"/>
                </c:manualLayout>
              </c:layout>
              <c:tx>
                <c:rich>
                  <a:bodyPr/>
                  <a:lstStyle/>
                  <a:p>
                    <a:r>
                      <a:rPr lang="ja-JP" altLang="en-US" sz="2000" b="1" baseline="0">
                        <a:effectLst/>
                      </a:rPr>
                      <a:t>訪</a:t>
                    </a:r>
                    <a:r>
                      <a:rPr lang="ja-JP" altLang="en-US"/>
                      <a:t>問
</a:t>
                    </a:r>
                    <a:r>
                      <a:rPr lang="en-US" altLang="ja-JP"/>
                      <a:t>79</a:t>
                    </a:r>
                    <a:r>
                      <a:rPr lang="ja-JP" altLang="en-US"/>
                      <a:t>人</a:t>
                    </a:r>
                    <a:r>
                      <a:rPr lang="en-US" altLang="ja-JP"/>
                      <a:t>
54%</a:t>
                    </a:r>
                  </a:p>
                </c:rich>
              </c:tx>
              <c:showLegendKey val="0"/>
              <c:showVal val="1"/>
              <c:showCatName val="1"/>
              <c:showSerName val="0"/>
              <c:showPercent val="1"/>
              <c:showBubbleSize val="0"/>
              <c:separator>
</c:separator>
            </c:dLbl>
            <c:txPr>
              <a:bodyPr/>
              <a:lstStyle/>
              <a:p>
                <a:pPr>
                  <a:defRPr sz="2000" b="1" baseline="0">
                    <a:effectLst/>
                  </a:defRPr>
                </a:pPr>
                <a:endParaRPr lang="ja-JP"/>
              </a:p>
            </c:txPr>
            <c:showLegendKey val="0"/>
            <c:showVal val="1"/>
            <c:showCatName val="1"/>
            <c:showSerName val="0"/>
            <c:showPercent val="1"/>
            <c:showBubbleSize val="0"/>
            <c:separator>
</c:separator>
            <c:showLeaderLines val="1"/>
          </c:dLbls>
          <c:cat>
            <c:multiLvlStrRef>
              <c:f>Sheet1!$F$49:$K$50</c:f>
              <c:multiLvlStrCache>
                <c:ptCount val="6"/>
                <c:lvl>
                  <c:pt idx="4">
                    <c:v>口腔保健センター</c:v>
                  </c:pt>
                  <c:pt idx="5">
                    <c:v>開業医</c:v>
                  </c:pt>
                </c:lvl>
                <c:lvl>
                  <c:pt idx="0">
                    <c:v>受診</c:v>
                  </c:pt>
                  <c:pt idx="2">
                    <c:v>その他</c:v>
                  </c:pt>
                  <c:pt idx="4">
                    <c:v>訪問</c:v>
                  </c:pt>
                </c:lvl>
              </c:multiLvlStrCache>
            </c:multiLvlStrRef>
          </c:cat>
          <c:val>
            <c:numRef>
              <c:f>Sheet1!$F$51:$K$51</c:f>
              <c:numCache>
                <c:formatCode>General</c:formatCode>
                <c:ptCount val="6"/>
                <c:pt idx="0">
                  <c:v>47</c:v>
                </c:pt>
                <c:pt idx="2">
                  <c:v>20</c:v>
                </c:pt>
                <c:pt idx="4">
                  <c:v>42</c:v>
                </c:pt>
                <c:pt idx="5">
                  <c:v>37</c:v>
                </c:pt>
              </c:numCache>
            </c:numRef>
          </c:val>
        </c:ser>
        <c:ser>
          <c:idx val="1"/>
          <c:order val="1"/>
          <c:cat>
            <c:multiLvlStrRef>
              <c:f>Sheet1!$F$49:$K$50</c:f>
              <c:multiLvlStrCache>
                <c:ptCount val="6"/>
                <c:lvl>
                  <c:pt idx="4">
                    <c:v>口腔保健センター</c:v>
                  </c:pt>
                  <c:pt idx="5">
                    <c:v>開業医</c:v>
                  </c:pt>
                </c:lvl>
                <c:lvl>
                  <c:pt idx="0">
                    <c:v>受診</c:v>
                  </c:pt>
                  <c:pt idx="2">
                    <c:v>その他</c:v>
                  </c:pt>
                  <c:pt idx="4">
                    <c:v>訪問</c:v>
                  </c:pt>
                </c:lvl>
              </c:multiLvlStrCache>
            </c:multiLvlStrRef>
          </c:cat>
          <c:val>
            <c:numRef>
              <c:f>Sheet1!$F$52:$K$52</c:f>
              <c:numCache>
                <c:formatCode>General</c:formatCode>
                <c:ptCount val="6"/>
                <c:pt idx="4">
                  <c:v>79</c:v>
                </c:pt>
              </c:numCache>
            </c:numRef>
          </c:val>
        </c:ser>
        <c:dLbls>
          <c:showLegendKey val="0"/>
          <c:showVal val="0"/>
          <c:showCatName val="0"/>
          <c:showSerName val="0"/>
          <c:showPercent val="0"/>
          <c:showBubbleSize val="0"/>
          <c:showLeaderLines val="1"/>
        </c:dLbls>
        <c:gapWidth val="100"/>
        <c:secondPieSize val="75"/>
      </c:of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F88B7-9AF7-40DE-952D-61C86876E2E1}" type="doc">
      <dgm:prSet loTypeId="urn:microsoft.com/office/officeart/2005/8/layout/cycle6" loCatId="cycle" qsTypeId="urn:microsoft.com/office/officeart/2005/8/quickstyle/simple5" qsCatId="simple" csTypeId="urn:microsoft.com/office/officeart/2005/8/colors/colorful3" csCatId="colorful" phldr="1"/>
      <dgm:spPr/>
      <dgm:t>
        <a:bodyPr/>
        <a:lstStyle/>
        <a:p>
          <a:endParaRPr kumimoji="1" lang="ja-JP" altLang="en-US"/>
        </a:p>
      </dgm:t>
    </dgm:pt>
    <dgm:pt modelId="{D1A90A3D-D2A7-4499-9455-805298344A4A}">
      <dgm:prSet phldrT="[テキスト]"/>
      <dgm:spPr>
        <a:solidFill>
          <a:schemeClr val="accent6">
            <a:lumMod val="75000"/>
          </a:schemeClr>
        </a:solidFill>
      </dgm:spPr>
      <dgm:t>
        <a:bodyPr/>
        <a:lstStyle/>
        <a:p>
          <a:r>
            <a:rPr kumimoji="1" lang="ja-JP" altLang="en-US" b="1" dirty="0" smtClean="0">
              <a:effectLst>
                <a:outerShdw blurRad="38100" dist="38100" dir="2700000" algn="tl">
                  <a:srgbClr val="000000">
                    <a:alpha val="43137"/>
                  </a:srgbClr>
                </a:outerShdw>
              </a:effectLst>
            </a:rPr>
            <a:t>医療職</a:t>
          </a:r>
          <a:endParaRPr kumimoji="1" lang="ja-JP" altLang="en-US" b="1" dirty="0">
            <a:effectLst>
              <a:outerShdw blurRad="38100" dist="38100" dir="2700000" algn="tl">
                <a:srgbClr val="000000">
                  <a:alpha val="43137"/>
                </a:srgbClr>
              </a:outerShdw>
            </a:effectLst>
          </a:endParaRPr>
        </a:p>
      </dgm:t>
    </dgm:pt>
    <dgm:pt modelId="{06B896C1-ACF8-4E45-BD1A-223CB8CB7DEC}" type="parTrans" cxnId="{E9143EC3-A91E-4269-BC46-372707825E1E}">
      <dgm:prSet/>
      <dgm:spPr/>
      <dgm:t>
        <a:bodyPr/>
        <a:lstStyle/>
        <a:p>
          <a:endParaRPr kumimoji="1" lang="ja-JP" altLang="en-US"/>
        </a:p>
      </dgm:t>
    </dgm:pt>
    <dgm:pt modelId="{9944ADD0-A71B-4395-B44B-5A123E5E248E}" type="sibTrans" cxnId="{E9143EC3-A91E-4269-BC46-372707825E1E}">
      <dgm:prSet/>
      <dgm:spPr>
        <a:ln w="127000" cmpd="dbl">
          <a:solidFill>
            <a:srgbClr val="92D050"/>
          </a:solidFill>
        </a:ln>
      </dgm:spPr>
      <dgm:t>
        <a:bodyPr/>
        <a:lstStyle/>
        <a:p>
          <a:endParaRPr kumimoji="1" lang="ja-JP" altLang="en-US"/>
        </a:p>
      </dgm:t>
    </dgm:pt>
    <dgm:pt modelId="{37C2FB91-469C-45DE-8C9A-808FF00AD67D}">
      <dgm:prSet phldrT="[テキスト]"/>
      <dgm:spPr>
        <a:solidFill>
          <a:srgbClr val="009900"/>
        </a:solidFill>
      </dgm:spPr>
      <dgm:t>
        <a:bodyPr/>
        <a:lstStyle/>
        <a:p>
          <a:r>
            <a:rPr kumimoji="1" lang="ja-JP" altLang="en-US" b="1" dirty="0" smtClean="0">
              <a:effectLst>
                <a:outerShdw blurRad="38100" dist="38100" dir="2700000" algn="tl">
                  <a:srgbClr val="000000">
                    <a:alpha val="43137"/>
                  </a:srgbClr>
                </a:outerShdw>
              </a:effectLst>
            </a:rPr>
            <a:t>行政</a:t>
          </a:r>
          <a:endParaRPr kumimoji="1" lang="ja-JP" altLang="en-US" b="1" dirty="0">
            <a:effectLst>
              <a:outerShdw blurRad="38100" dist="38100" dir="2700000" algn="tl">
                <a:srgbClr val="000000">
                  <a:alpha val="43137"/>
                </a:srgbClr>
              </a:outerShdw>
            </a:effectLst>
          </a:endParaRPr>
        </a:p>
      </dgm:t>
    </dgm:pt>
    <dgm:pt modelId="{7364A815-31EC-4860-A752-9188A24EBCAF}" type="parTrans" cxnId="{A3A5FC0D-CD07-4067-B7D6-B95C160F0C59}">
      <dgm:prSet/>
      <dgm:spPr/>
      <dgm:t>
        <a:bodyPr/>
        <a:lstStyle/>
        <a:p>
          <a:endParaRPr kumimoji="1" lang="ja-JP" altLang="en-US"/>
        </a:p>
      </dgm:t>
    </dgm:pt>
    <dgm:pt modelId="{D5251A9B-2FBC-4534-B173-8F999C1B4EC1}" type="sibTrans" cxnId="{A3A5FC0D-CD07-4067-B7D6-B95C160F0C59}">
      <dgm:prSet/>
      <dgm:spPr>
        <a:ln w="127000" cmpd="dbl">
          <a:solidFill>
            <a:srgbClr val="56CA9E"/>
          </a:solidFill>
        </a:ln>
      </dgm:spPr>
      <dgm:t>
        <a:bodyPr/>
        <a:lstStyle/>
        <a:p>
          <a:endParaRPr kumimoji="1" lang="ja-JP" altLang="en-US"/>
        </a:p>
      </dgm:t>
    </dgm:pt>
    <dgm:pt modelId="{BBBD6290-53DC-4B87-AC3F-EEC503C63C29}">
      <dgm:prSet phldrT="[テキスト]"/>
      <dgm:spPr>
        <a:solidFill>
          <a:srgbClr val="00B0F0"/>
        </a:solidFill>
      </dgm:spPr>
      <dgm:t>
        <a:bodyPr/>
        <a:lstStyle/>
        <a:p>
          <a:r>
            <a:rPr kumimoji="1" lang="ja-JP" altLang="en-US" b="1" dirty="0" smtClean="0">
              <a:effectLst>
                <a:outerShdw blurRad="38100" dist="38100" dir="2700000" algn="tl">
                  <a:srgbClr val="000000">
                    <a:alpha val="43137"/>
                  </a:srgbClr>
                </a:outerShdw>
              </a:effectLst>
            </a:rPr>
            <a:t>ボランティア</a:t>
          </a:r>
          <a:endParaRPr kumimoji="1" lang="ja-JP" altLang="en-US" b="1" dirty="0">
            <a:effectLst>
              <a:outerShdw blurRad="38100" dist="38100" dir="2700000" algn="tl">
                <a:srgbClr val="000000">
                  <a:alpha val="43137"/>
                </a:srgbClr>
              </a:outerShdw>
            </a:effectLst>
          </a:endParaRPr>
        </a:p>
      </dgm:t>
    </dgm:pt>
    <dgm:pt modelId="{EF744848-C5C5-4DB7-895F-2CFBA1796479}" type="parTrans" cxnId="{BEF99ADC-89F3-44F8-B94E-2E7CB7AECCFF}">
      <dgm:prSet/>
      <dgm:spPr/>
      <dgm:t>
        <a:bodyPr/>
        <a:lstStyle/>
        <a:p>
          <a:endParaRPr kumimoji="1" lang="ja-JP" altLang="en-US"/>
        </a:p>
      </dgm:t>
    </dgm:pt>
    <dgm:pt modelId="{D0563ED2-AC7E-4E9A-8C23-FB94F7F7DE50}" type="sibTrans" cxnId="{BEF99ADC-89F3-44F8-B94E-2E7CB7AECCFF}">
      <dgm:prSet/>
      <dgm:spPr>
        <a:ln w="127000" cmpd="dbl"/>
      </dgm:spPr>
      <dgm:t>
        <a:bodyPr/>
        <a:lstStyle/>
        <a:p>
          <a:endParaRPr kumimoji="1" lang="ja-JP" altLang="en-US"/>
        </a:p>
      </dgm:t>
    </dgm:pt>
    <dgm:pt modelId="{E8B5017A-83FA-43FE-9861-1489154DDA7A}">
      <dgm:prSet phldrT="[テキスト]"/>
      <dgm:spPr>
        <a:solidFill>
          <a:srgbClr val="F717E7"/>
        </a:solidFill>
      </dgm:spPr>
      <dgm:t>
        <a:bodyPr/>
        <a:lstStyle/>
        <a:p>
          <a:r>
            <a:rPr kumimoji="1" lang="ja-JP" altLang="en-US" b="1" dirty="0" smtClean="0">
              <a:effectLst>
                <a:outerShdw blurRad="38100" dist="38100" dir="2700000" algn="tl">
                  <a:srgbClr val="000000">
                    <a:alpha val="43137"/>
                  </a:srgbClr>
                </a:outerShdw>
              </a:effectLst>
            </a:rPr>
            <a:t>家族</a:t>
          </a:r>
          <a:endParaRPr kumimoji="1" lang="ja-JP" altLang="en-US" b="1" dirty="0">
            <a:effectLst>
              <a:outerShdw blurRad="38100" dist="38100" dir="2700000" algn="tl">
                <a:srgbClr val="000000">
                  <a:alpha val="43137"/>
                </a:srgbClr>
              </a:outerShdw>
            </a:effectLst>
          </a:endParaRPr>
        </a:p>
      </dgm:t>
    </dgm:pt>
    <dgm:pt modelId="{D1C90A23-A43D-4662-B229-64F036E2196F}" type="parTrans" cxnId="{45C5C32C-5593-4F5A-B263-4C04C5230E15}">
      <dgm:prSet/>
      <dgm:spPr/>
      <dgm:t>
        <a:bodyPr/>
        <a:lstStyle/>
        <a:p>
          <a:endParaRPr kumimoji="1" lang="ja-JP" altLang="en-US"/>
        </a:p>
      </dgm:t>
    </dgm:pt>
    <dgm:pt modelId="{6545E137-10DF-4055-94CB-7985A01C5068}" type="sibTrans" cxnId="{45C5C32C-5593-4F5A-B263-4C04C5230E15}">
      <dgm:prSet/>
      <dgm:spPr>
        <a:ln w="127000" cmpd="dbl">
          <a:solidFill>
            <a:srgbClr val="0070C0"/>
          </a:solidFill>
        </a:ln>
      </dgm:spPr>
      <dgm:t>
        <a:bodyPr/>
        <a:lstStyle/>
        <a:p>
          <a:endParaRPr kumimoji="1" lang="ja-JP" altLang="en-US"/>
        </a:p>
      </dgm:t>
    </dgm:pt>
    <dgm:pt modelId="{068FB13B-BF1D-46DC-867B-1D3481DF6F00}">
      <dgm:prSet phldrT="[テキスト]"/>
      <dgm:spPr>
        <a:solidFill>
          <a:srgbClr val="7030A0"/>
        </a:solidFill>
      </dgm:spPr>
      <dgm:t>
        <a:bodyPr/>
        <a:lstStyle/>
        <a:p>
          <a:r>
            <a:rPr kumimoji="1" lang="ja-JP" altLang="en-US" b="1" dirty="0" smtClean="0">
              <a:effectLst>
                <a:outerShdw blurRad="38100" dist="38100" dir="2700000" algn="tl">
                  <a:srgbClr val="000000">
                    <a:alpha val="43137"/>
                  </a:srgbClr>
                </a:outerShdw>
              </a:effectLst>
            </a:rPr>
            <a:t>介護職</a:t>
          </a:r>
          <a:endParaRPr kumimoji="1" lang="ja-JP" altLang="en-US" b="1" dirty="0">
            <a:effectLst>
              <a:outerShdw blurRad="38100" dist="38100" dir="2700000" algn="tl">
                <a:srgbClr val="000000">
                  <a:alpha val="43137"/>
                </a:srgbClr>
              </a:outerShdw>
            </a:effectLst>
          </a:endParaRPr>
        </a:p>
      </dgm:t>
    </dgm:pt>
    <dgm:pt modelId="{F0B0E3D5-DB87-48D4-8BEE-AB6030AD8CF2}" type="parTrans" cxnId="{0FB7C45E-907A-4463-856A-F1A269E38E67}">
      <dgm:prSet/>
      <dgm:spPr/>
      <dgm:t>
        <a:bodyPr/>
        <a:lstStyle/>
        <a:p>
          <a:endParaRPr kumimoji="1" lang="ja-JP" altLang="en-US"/>
        </a:p>
      </dgm:t>
    </dgm:pt>
    <dgm:pt modelId="{3D7E21E9-272D-471F-92C0-964D1B959FBB}" type="sibTrans" cxnId="{0FB7C45E-907A-4463-856A-F1A269E38E67}">
      <dgm:prSet/>
      <dgm:spPr>
        <a:ln w="127000" cmpd="dbl">
          <a:solidFill>
            <a:schemeClr val="accent4">
              <a:lumMod val="75000"/>
            </a:schemeClr>
          </a:solidFill>
        </a:ln>
      </dgm:spPr>
      <dgm:t>
        <a:bodyPr/>
        <a:lstStyle/>
        <a:p>
          <a:endParaRPr kumimoji="1" lang="ja-JP" altLang="en-US"/>
        </a:p>
      </dgm:t>
    </dgm:pt>
    <dgm:pt modelId="{595B10F6-4C44-40C3-8706-568892F286B4}" type="pres">
      <dgm:prSet presAssocID="{4E0F88B7-9AF7-40DE-952D-61C86876E2E1}" presName="cycle" presStyleCnt="0">
        <dgm:presLayoutVars>
          <dgm:dir/>
          <dgm:resizeHandles val="exact"/>
        </dgm:presLayoutVars>
      </dgm:prSet>
      <dgm:spPr/>
      <dgm:t>
        <a:bodyPr/>
        <a:lstStyle/>
        <a:p>
          <a:endParaRPr kumimoji="1" lang="ja-JP" altLang="en-US"/>
        </a:p>
      </dgm:t>
    </dgm:pt>
    <dgm:pt modelId="{0A350E21-110C-412E-AA4D-AE009D872993}" type="pres">
      <dgm:prSet presAssocID="{D1A90A3D-D2A7-4499-9455-805298344A4A}" presName="node" presStyleLbl="node1" presStyleIdx="0" presStyleCnt="5">
        <dgm:presLayoutVars>
          <dgm:bulletEnabled val="1"/>
        </dgm:presLayoutVars>
      </dgm:prSet>
      <dgm:spPr/>
      <dgm:t>
        <a:bodyPr/>
        <a:lstStyle/>
        <a:p>
          <a:endParaRPr kumimoji="1" lang="ja-JP" altLang="en-US"/>
        </a:p>
      </dgm:t>
    </dgm:pt>
    <dgm:pt modelId="{67734386-FE82-426C-9767-267B0E1B2980}" type="pres">
      <dgm:prSet presAssocID="{D1A90A3D-D2A7-4499-9455-805298344A4A}" presName="spNode" presStyleCnt="0"/>
      <dgm:spPr/>
    </dgm:pt>
    <dgm:pt modelId="{2772FC82-736A-4BD8-989C-D0B31CDE52CE}" type="pres">
      <dgm:prSet presAssocID="{9944ADD0-A71B-4395-B44B-5A123E5E248E}" presName="sibTrans" presStyleLbl="sibTrans1D1" presStyleIdx="0" presStyleCnt="5"/>
      <dgm:spPr/>
      <dgm:t>
        <a:bodyPr/>
        <a:lstStyle/>
        <a:p>
          <a:endParaRPr kumimoji="1" lang="ja-JP" altLang="en-US"/>
        </a:p>
      </dgm:t>
    </dgm:pt>
    <dgm:pt modelId="{343A0A76-2790-475E-8B7B-5DD2B45230E9}" type="pres">
      <dgm:prSet presAssocID="{37C2FB91-469C-45DE-8C9A-808FF00AD67D}" presName="node" presStyleLbl="node1" presStyleIdx="1" presStyleCnt="5" custRadScaleRad="99870" custRadScaleInc="1141">
        <dgm:presLayoutVars>
          <dgm:bulletEnabled val="1"/>
        </dgm:presLayoutVars>
      </dgm:prSet>
      <dgm:spPr/>
      <dgm:t>
        <a:bodyPr/>
        <a:lstStyle/>
        <a:p>
          <a:endParaRPr kumimoji="1" lang="ja-JP" altLang="en-US"/>
        </a:p>
      </dgm:t>
    </dgm:pt>
    <dgm:pt modelId="{39B2FB66-8D91-4196-8318-87555315BC1F}" type="pres">
      <dgm:prSet presAssocID="{37C2FB91-469C-45DE-8C9A-808FF00AD67D}" presName="spNode" presStyleCnt="0"/>
      <dgm:spPr/>
    </dgm:pt>
    <dgm:pt modelId="{D01443AB-1BD7-4BDD-9CFF-F67AC71C93DB}" type="pres">
      <dgm:prSet presAssocID="{D5251A9B-2FBC-4534-B173-8F999C1B4EC1}" presName="sibTrans" presStyleLbl="sibTrans1D1" presStyleIdx="1" presStyleCnt="5"/>
      <dgm:spPr/>
      <dgm:t>
        <a:bodyPr/>
        <a:lstStyle/>
        <a:p>
          <a:endParaRPr kumimoji="1" lang="ja-JP" altLang="en-US"/>
        </a:p>
      </dgm:t>
    </dgm:pt>
    <dgm:pt modelId="{37766863-60D4-4F07-8B7D-CF821659F56D}" type="pres">
      <dgm:prSet presAssocID="{BBBD6290-53DC-4B87-AC3F-EEC503C63C29}" presName="node" presStyleLbl="node1" presStyleIdx="2" presStyleCnt="5" custScaleX="92489">
        <dgm:presLayoutVars>
          <dgm:bulletEnabled val="1"/>
        </dgm:presLayoutVars>
      </dgm:prSet>
      <dgm:spPr/>
      <dgm:t>
        <a:bodyPr/>
        <a:lstStyle/>
        <a:p>
          <a:endParaRPr kumimoji="1" lang="ja-JP" altLang="en-US"/>
        </a:p>
      </dgm:t>
    </dgm:pt>
    <dgm:pt modelId="{F658FB27-6D5D-473B-B47A-06191D2C92E6}" type="pres">
      <dgm:prSet presAssocID="{BBBD6290-53DC-4B87-AC3F-EEC503C63C29}" presName="spNode" presStyleCnt="0"/>
      <dgm:spPr/>
    </dgm:pt>
    <dgm:pt modelId="{AB662FFE-7A34-4234-8BC7-C61D005BE65F}" type="pres">
      <dgm:prSet presAssocID="{D0563ED2-AC7E-4E9A-8C23-FB94F7F7DE50}" presName="sibTrans" presStyleLbl="sibTrans1D1" presStyleIdx="2" presStyleCnt="5"/>
      <dgm:spPr/>
      <dgm:t>
        <a:bodyPr/>
        <a:lstStyle/>
        <a:p>
          <a:endParaRPr kumimoji="1" lang="ja-JP" altLang="en-US"/>
        </a:p>
      </dgm:t>
    </dgm:pt>
    <dgm:pt modelId="{C856C227-98C0-4118-B0C9-1A30FD1974AE}" type="pres">
      <dgm:prSet presAssocID="{E8B5017A-83FA-43FE-9861-1489154DDA7A}" presName="node" presStyleLbl="node1" presStyleIdx="3" presStyleCnt="5" custRadScaleRad="98541" custRadScaleInc="10612">
        <dgm:presLayoutVars>
          <dgm:bulletEnabled val="1"/>
        </dgm:presLayoutVars>
      </dgm:prSet>
      <dgm:spPr/>
      <dgm:t>
        <a:bodyPr/>
        <a:lstStyle/>
        <a:p>
          <a:endParaRPr kumimoji="1" lang="ja-JP" altLang="en-US"/>
        </a:p>
      </dgm:t>
    </dgm:pt>
    <dgm:pt modelId="{67D0F891-3709-495E-B2C9-04AA64F382CD}" type="pres">
      <dgm:prSet presAssocID="{E8B5017A-83FA-43FE-9861-1489154DDA7A}" presName="spNode" presStyleCnt="0"/>
      <dgm:spPr/>
    </dgm:pt>
    <dgm:pt modelId="{8DFBC57C-F9D3-42EC-9BCF-FE6AC7782E6D}" type="pres">
      <dgm:prSet presAssocID="{6545E137-10DF-4055-94CB-7985A01C5068}" presName="sibTrans" presStyleLbl="sibTrans1D1" presStyleIdx="3" presStyleCnt="5"/>
      <dgm:spPr/>
      <dgm:t>
        <a:bodyPr/>
        <a:lstStyle/>
        <a:p>
          <a:endParaRPr kumimoji="1" lang="ja-JP" altLang="en-US"/>
        </a:p>
      </dgm:t>
    </dgm:pt>
    <dgm:pt modelId="{1915CB66-861E-41AF-85EE-B6CFB82FD041}" type="pres">
      <dgm:prSet presAssocID="{068FB13B-BF1D-46DC-867B-1D3481DF6F00}" presName="node" presStyleLbl="node1" presStyleIdx="4" presStyleCnt="5" custRadScaleRad="99249" custRadScaleInc="-663">
        <dgm:presLayoutVars>
          <dgm:bulletEnabled val="1"/>
        </dgm:presLayoutVars>
      </dgm:prSet>
      <dgm:spPr/>
      <dgm:t>
        <a:bodyPr/>
        <a:lstStyle/>
        <a:p>
          <a:endParaRPr kumimoji="1" lang="ja-JP" altLang="en-US"/>
        </a:p>
      </dgm:t>
    </dgm:pt>
    <dgm:pt modelId="{AA92B16B-0234-4B0C-AB8C-7CE1CE1FA57C}" type="pres">
      <dgm:prSet presAssocID="{068FB13B-BF1D-46DC-867B-1D3481DF6F00}" presName="spNode" presStyleCnt="0"/>
      <dgm:spPr/>
    </dgm:pt>
    <dgm:pt modelId="{4F335CD4-D264-45F3-BA64-1D334F009AA7}" type="pres">
      <dgm:prSet presAssocID="{3D7E21E9-272D-471F-92C0-964D1B959FBB}" presName="sibTrans" presStyleLbl="sibTrans1D1" presStyleIdx="4" presStyleCnt="5"/>
      <dgm:spPr/>
      <dgm:t>
        <a:bodyPr/>
        <a:lstStyle/>
        <a:p>
          <a:endParaRPr kumimoji="1" lang="ja-JP" altLang="en-US"/>
        </a:p>
      </dgm:t>
    </dgm:pt>
  </dgm:ptLst>
  <dgm:cxnLst>
    <dgm:cxn modelId="{DE23C663-B7C8-498D-BF03-66F927B57F54}" type="presOf" srcId="{4E0F88B7-9AF7-40DE-952D-61C86876E2E1}" destId="{595B10F6-4C44-40C3-8706-568892F286B4}" srcOrd="0" destOrd="0" presId="urn:microsoft.com/office/officeart/2005/8/layout/cycle6"/>
    <dgm:cxn modelId="{E9143EC3-A91E-4269-BC46-372707825E1E}" srcId="{4E0F88B7-9AF7-40DE-952D-61C86876E2E1}" destId="{D1A90A3D-D2A7-4499-9455-805298344A4A}" srcOrd="0" destOrd="0" parTransId="{06B896C1-ACF8-4E45-BD1A-223CB8CB7DEC}" sibTransId="{9944ADD0-A71B-4395-B44B-5A123E5E248E}"/>
    <dgm:cxn modelId="{0FB7C45E-907A-4463-856A-F1A269E38E67}" srcId="{4E0F88B7-9AF7-40DE-952D-61C86876E2E1}" destId="{068FB13B-BF1D-46DC-867B-1D3481DF6F00}" srcOrd="4" destOrd="0" parTransId="{F0B0E3D5-DB87-48D4-8BEE-AB6030AD8CF2}" sibTransId="{3D7E21E9-272D-471F-92C0-964D1B959FBB}"/>
    <dgm:cxn modelId="{8050DB51-3740-4685-9978-BB1C261B123B}" type="presOf" srcId="{BBBD6290-53DC-4B87-AC3F-EEC503C63C29}" destId="{37766863-60D4-4F07-8B7D-CF821659F56D}" srcOrd="0" destOrd="0" presId="urn:microsoft.com/office/officeart/2005/8/layout/cycle6"/>
    <dgm:cxn modelId="{45C5C32C-5593-4F5A-B263-4C04C5230E15}" srcId="{4E0F88B7-9AF7-40DE-952D-61C86876E2E1}" destId="{E8B5017A-83FA-43FE-9861-1489154DDA7A}" srcOrd="3" destOrd="0" parTransId="{D1C90A23-A43D-4662-B229-64F036E2196F}" sibTransId="{6545E137-10DF-4055-94CB-7985A01C5068}"/>
    <dgm:cxn modelId="{72CD2411-3D98-4F7A-BE73-0B4598D6AE8C}" type="presOf" srcId="{6545E137-10DF-4055-94CB-7985A01C5068}" destId="{8DFBC57C-F9D3-42EC-9BCF-FE6AC7782E6D}" srcOrd="0" destOrd="0" presId="urn:microsoft.com/office/officeart/2005/8/layout/cycle6"/>
    <dgm:cxn modelId="{A3A5FC0D-CD07-4067-B7D6-B95C160F0C59}" srcId="{4E0F88B7-9AF7-40DE-952D-61C86876E2E1}" destId="{37C2FB91-469C-45DE-8C9A-808FF00AD67D}" srcOrd="1" destOrd="0" parTransId="{7364A815-31EC-4860-A752-9188A24EBCAF}" sibTransId="{D5251A9B-2FBC-4534-B173-8F999C1B4EC1}"/>
    <dgm:cxn modelId="{E3C3F404-5571-4AF4-B804-AD04B3825F68}" type="presOf" srcId="{37C2FB91-469C-45DE-8C9A-808FF00AD67D}" destId="{343A0A76-2790-475E-8B7B-5DD2B45230E9}" srcOrd="0" destOrd="0" presId="urn:microsoft.com/office/officeart/2005/8/layout/cycle6"/>
    <dgm:cxn modelId="{3A36138F-0689-4211-AE90-B5621D080C9F}" type="presOf" srcId="{D1A90A3D-D2A7-4499-9455-805298344A4A}" destId="{0A350E21-110C-412E-AA4D-AE009D872993}" srcOrd="0" destOrd="0" presId="urn:microsoft.com/office/officeart/2005/8/layout/cycle6"/>
    <dgm:cxn modelId="{7D4A766F-6A5F-4743-B2AF-AE4A256BED05}" type="presOf" srcId="{068FB13B-BF1D-46DC-867B-1D3481DF6F00}" destId="{1915CB66-861E-41AF-85EE-B6CFB82FD041}" srcOrd="0" destOrd="0" presId="urn:microsoft.com/office/officeart/2005/8/layout/cycle6"/>
    <dgm:cxn modelId="{AC3E4737-C829-4007-887A-3AB126222A7C}" type="presOf" srcId="{D5251A9B-2FBC-4534-B173-8F999C1B4EC1}" destId="{D01443AB-1BD7-4BDD-9CFF-F67AC71C93DB}" srcOrd="0" destOrd="0" presId="urn:microsoft.com/office/officeart/2005/8/layout/cycle6"/>
    <dgm:cxn modelId="{BEF99ADC-89F3-44F8-B94E-2E7CB7AECCFF}" srcId="{4E0F88B7-9AF7-40DE-952D-61C86876E2E1}" destId="{BBBD6290-53DC-4B87-AC3F-EEC503C63C29}" srcOrd="2" destOrd="0" parTransId="{EF744848-C5C5-4DB7-895F-2CFBA1796479}" sibTransId="{D0563ED2-AC7E-4E9A-8C23-FB94F7F7DE50}"/>
    <dgm:cxn modelId="{EB39DE18-F60A-4D37-85C8-35D2B6F8E409}" type="presOf" srcId="{D0563ED2-AC7E-4E9A-8C23-FB94F7F7DE50}" destId="{AB662FFE-7A34-4234-8BC7-C61D005BE65F}" srcOrd="0" destOrd="0" presId="urn:microsoft.com/office/officeart/2005/8/layout/cycle6"/>
    <dgm:cxn modelId="{63ADEAAF-C674-4F09-B86B-96213E943F0D}" type="presOf" srcId="{3D7E21E9-272D-471F-92C0-964D1B959FBB}" destId="{4F335CD4-D264-45F3-BA64-1D334F009AA7}" srcOrd="0" destOrd="0" presId="urn:microsoft.com/office/officeart/2005/8/layout/cycle6"/>
    <dgm:cxn modelId="{B1B1E021-ADC4-4858-A0B3-54F6E17281E6}" type="presOf" srcId="{9944ADD0-A71B-4395-B44B-5A123E5E248E}" destId="{2772FC82-736A-4BD8-989C-D0B31CDE52CE}" srcOrd="0" destOrd="0" presId="urn:microsoft.com/office/officeart/2005/8/layout/cycle6"/>
    <dgm:cxn modelId="{46FC645E-1163-470A-97C6-DA30DA44B786}" type="presOf" srcId="{E8B5017A-83FA-43FE-9861-1489154DDA7A}" destId="{C856C227-98C0-4118-B0C9-1A30FD1974AE}" srcOrd="0" destOrd="0" presId="urn:microsoft.com/office/officeart/2005/8/layout/cycle6"/>
    <dgm:cxn modelId="{8B043797-67C8-4F91-A275-B22323D92D1A}" type="presParOf" srcId="{595B10F6-4C44-40C3-8706-568892F286B4}" destId="{0A350E21-110C-412E-AA4D-AE009D872993}" srcOrd="0" destOrd="0" presId="urn:microsoft.com/office/officeart/2005/8/layout/cycle6"/>
    <dgm:cxn modelId="{A4D74926-85D1-45D8-947C-E4215A886A4F}" type="presParOf" srcId="{595B10F6-4C44-40C3-8706-568892F286B4}" destId="{67734386-FE82-426C-9767-267B0E1B2980}" srcOrd="1" destOrd="0" presId="urn:microsoft.com/office/officeart/2005/8/layout/cycle6"/>
    <dgm:cxn modelId="{C45F7C7D-50D2-4103-B14A-1C612E13F38C}" type="presParOf" srcId="{595B10F6-4C44-40C3-8706-568892F286B4}" destId="{2772FC82-736A-4BD8-989C-D0B31CDE52CE}" srcOrd="2" destOrd="0" presId="urn:microsoft.com/office/officeart/2005/8/layout/cycle6"/>
    <dgm:cxn modelId="{BA8072B6-691D-48BC-999E-D6890D68CA7C}" type="presParOf" srcId="{595B10F6-4C44-40C3-8706-568892F286B4}" destId="{343A0A76-2790-475E-8B7B-5DD2B45230E9}" srcOrd="3" destOrd="0" presId="urn:microsoft.com/office/officeart/2005/8/layout/cycle6"/>
    <dgm:cxn modelId="{ADF26164-26C0-42F9-B5D8-110E19632303}" type="presParOf" srcId="{595B10F6-4C44-40C3-8706-568892F286B4}" destId="{39B2FB66-8D91-4196-8318-87555315BC1F}" srcOrd="4" destOrd="0" presId="urn:microsoft.com/office/officeart/2005/8/layout/cycle6"/>
    <dgm:cxn modelId="{97BE52D9-82B7-454E-B9E0-96E748B0041B}" type="presParOf" srcId="{595B10F6-4C44-40C3-8706-568892F286B4}" destId="{D01443AB-1BD7-4BDD-9CFF-F67AC71C93DB}" srcOrd="5" destOrd="0" presId="urn:microsoft.com/office/officeart/2005/8/layout/cycle6"/>
    <dgm:cxn modelId="{0ACA6237-A041-49F7-80B4-C5F07DB09D3A}" type="presParOf" srcId="{595B10F6-4C44-40C3-8706-568892F286B4}" destId="{37766863-60D4-4F07-8B7D-CF821659F56D}" srcOrd="6" destOrd="0" presId="urn:microsoft.com/office/officeart/2005/8/layout/cycle6"/>
    <dgm:cxn modelId="{9E22C313-3903-4150-BD2C-A2D7444C9BCF}" type="presParOf" srcId="{595B10F6-4C44-40C3-8706-568892F286B4}" destId="{F658FB27-6D5D-473B-B47A-06191D2C92E6}" srcOrd="7" destOrd="0" presId="urn:microsoft.com/office/officeart/2005/8/layout/cycle6"/>
    <dgm:cxn modelId="{54979507-5E30-4777-91DA-A49343228DC5}" type="presParOf" srcId="{595B10F6-4C44-40C3-8706-568892F286B4}" destId="{AB662FFE-7A34-4234-8BC7-C61D005BE65F}" srcOrd="8" destOrd="0" presId="urn:microsoft.com/office/officeart/2005/8/layout/cycle6"/>
    <dgm:cxn modelId="{6CF1B955-6368-4FE9-B50C-77290AC16DF1}" type="presParOf" srcId="{595B10F6-4C44-40C3-8706-568892F286B4}" destId="{C856C227-98C0-4118-B0C9-1A30FD1974AE}" srcOrd="9" destOrd="0" presId="urn:microsoft.com/office/officeart/2005/8/layout/cycle6"/>
    <dgm:cxn modelId="{6C1CF26B-B32E-4816-A09A-9B6468EE8F4D}" type="presParOf" srcId="{595B10F6-4C44-40C3-8706-568892F286B4}" destId="{67D0F891-3709-495E-B2C9-04AA64F382CD}" srcOrd="10" destOrd="0" presId="urn:microsoft.com/office/officeart/2005/8/layout/cycle6"/>
    <dgm:cxn modelId="{DCCAE497-EE21-45DF-B9A0-D3D0D33E52BE}" type="presParOf" srcId="{595B10F6-4C44-40C3-8706-568892F286B4}" destId="{8DFBC57C-F9D3-42EC-9BCF-FE6AC7782E6D}" srcOrd="11" destOrd="0" presId="urn:microsoft.com/office/officeart/2005/8/layout/cycle6"/>
    <dgm:cxn modelId="{BCE05169-666D-4901-B778-A1C33F524B99}" type="presParOf" srcId="{595B10F6-4C44-40C3-8706-568892F286B4}" destId="{1915CB66-861E-41AF-85EE-B6CFB82FD041}" srcOrd="12" destOrd="0" presId="urn:microsoft.com/office/officeart/2005/8/layout/cycle6"/>
    <dgm:cxn modelId="{359AB0DD-047D-40A6-9E2A-57B0D8B4875F}" type="presParOf" srcId="{595B10F6-4C44-40C3-8706-568892F286B4}" destId="{AA92B16B-0234-4B0C-AB8C-7CE1CE1FA57C}" srcOrd="13" destOrd="0" presId="urn:microsoft.com/office/officeart/2005/8/layout/cycle6"/>
    <dgm:cxn modelId="{3615E800-C282-4C4D-A94B-D910EC81AC3F}" type="presParOf" srcId="{595B10F6-4C44-40C3-8706-568892F286B4}" destId="{4F335CD4-D264-45F3-BA64-1D334F009AA7}" srcOrd="14" destOrd="0" presId="urn:microsoft.com/office/officeart/2005/8/layout/cycle6"/>
  </dgm:cxnLst>
  <dgm:bg>
    <a:solidFill>
      <a:srgbClr val="FFFF99"/>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50E21-110C-412E-AA4D-AE009D872993}">
      <dsp:nvSpPr>
        <dsp:cNvPr id="0" name=""/>
        <dsp:cNvSpPr/>
      </dsp:nvSpPr>
      <dsp:spPr>
        <a:xfrm>
          <a:off x="1657110" y="443894"/>
          <a:ext cx="1341146" cy="871744"/>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effectLst>
                <a:outerShdw blurRad="38100" dist="38100" dir="2700000" algn="tl">
                  <a:srgbClr val="000000">
                    <a:alpha val="43137"/>
                  </a:srgbClr>
                </a:outerShdw>
              </a:effectLst>
            </a:rPr>
            <a:t>医療職</a:t>
          </a:r>
          <a:endParaRPr kumimoji="1" lang="ja-JP" altLang="en-US" sz="2100" b="1" kern="1200" dirty="0">
            <a:effectLst>
              <a:outerShdw blurRad="38100" dist="38100" dir="2700000" algn="tl">
                <a:srgbClr val="000000">
                  <a:alpha val="43137"/>
                </a:srgbClr>
              </a:outerShdw>
            </a:effectLst>
          </a:endParaRPr>
        </a:p>
      </dsp:txBody>
      <dsp:txXfrm>
        <a:off x="1699665" y="486449"/>
        <a:ext cx="1256036" cy="786634"/>
      </dsp:txXfrm>
    </dsp:sp>
    <dsp:sp modelId="{2772FC82-736A-4BD8-989C-D0B31CDE52CE}">
      <dsp:nvSpPr>
        <dsp:cNvPr id="0" name=""/>
        <dsp:cNvSpPr/>
      </dsp:nvSpPr>
      <dsp:spPr>
        <a:xfrm>
          <a:off x="581929" y="878185"/>
          <a:ext cx="3483953" cy="3483953"/>
        </a:xfrm>
        <a:custGeom>
          <a:avLst/>
          <a:gdLst/>
          <a:ahLst/>
          <a:cxnLst/>
          <a:rect l="0" t="0" r="0" b="0"/>
          <a:pathLst>
            <a:path>
              <a:moveTo>
                <a:pt x="2425607" y="139749"/>
              </a:moveTo>
              <a:arcTo wR="1741976" hR="1741976" stAng="17586405" swAng="1977748"/>
            </a:path>
          </a:pathLst>
        </a:custGeom>
        <a:noFill/>
        <a:ln w="127000" cap="flat" cmpd="dbl" algn="ctr">
          <a:solidFill>
            <a:srgbClr val="92D050"/>
          </a:solidFill>
          <a:prstDash val="solid"/>
        </a:ln>
        <a:effectLst/>
      </dsp:spPr>
      <dsp:style>
        <a:lnRef idx="1">
          <a:scrgbClr r="0" g="0" b="0"/>
        </a:lnRef>
        <a:fillRef idx="0">
          <a:scrgbClr r="0" g="0" b="0"/>
        </a:fillRef>
        <a:effectRef idx="0">
          <a:scrgbClr r="0" g="0" b="0"/>
        </a:effectRef>
        <a:fontRef idx="minor"/>
      </dsp:style>
    </dsp:sp>
    <dsp:sp modelId="{343A0A76-2790-475E-8B7B-5DD2B45230E9}">
      <dsp:nvSpPr>
        <dsp:cNvPr id="0" name=""/>
        <dsp:cNvSpPr/>
      </dsp:nvSpPr>
      <dsp:spPr>
        <a:xfrm>
          <a:off x="3314221" y="1656184"/>
          <a:ext cx="1341146" cy="871744"/>
        </a:xfrm>
        <a:prstGeom prst="roundRect">
          <a:avLst/>
        </a:prstGeom>
        <a:solidFill>
          <a:srgbClr val="00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effectLst>
                <a:outerShdw blurRad="38100" dist="38100" dir="2700000" algn="tl">
                  <a:srgbClr val="000000">
                    <a:alpha val="43137"/>
                  </a:srgbClr>
                </a:outerShdw>
              </a:effectLst>
            </a:rPr>
            <a:t>行政</a:t>
          </a:r>
          <a:endParaRPr kumimoji="1" lang="ja-JP" altLang="en-US" sz="2100" b="1" kern="1200" dirty="0">
            <a:effectLst>
              <a:outerShdw blurRad="38100" dist="38100" dir="2700000" algn="tl">
                <a:srgbClr val="000000">
                  <a:alpha val="43137"/>
                </a:srgbClr>
              </a:outerShdw>
            </a:effectLst>
          </a:endParaRPr>
        </a:p>
      </dsp:txBody>
      <dsp:txXfrm>
        <a:off x="3356776" y="1698739"/>
        <a:ext cx="1256036" cy="786634"/>
      </dsp:txXfrm>
    </dsp:sp>
    <dsp:sp modelId="{D01443AB-1BD7-4BDD-9CFF-F67AC71C93DB}">
      <dsp:nvSpPr>
        <dsp:cNvPr id="0" name=""/>
        <dsp:cNvSpPr/>
      </dsp:nvSpPr>
      <dsp:spPr>
        <a:xfrm>
          <a:off x="583606" y="882891"/>
          <a:ext cx="3483953" cy="3483953"/>
        </a:xfrm>
        <a:custGeom>
          <a:avLst/>
          <a:gdLst/>
          <a:ahLst/>
          <a:cxnLst/>
          <a:rect l="0" t="0" r="0" b="0"/>
          <a:pathLst>
            <a:path>
              <a:moveTo>
                <a:pt x="3481834" y="1656088"/>
              </a:moveTo>
              <a:arcTo wR="1741976" hR="1741976" stAng="21430434" swAng="2178668"/>
            </a:path>
          </a:pathLst>
        </a:custGeom>
        <a:noFill/>
        <a:ln w="127000" cap="flat" cmpd="dbl" algn="ctr">
          <a:solidFill>
            <a:srgbClr val="56CA9E"/>
          </a:solidFill>
          <a:prstDash val="solid"/>
        </a:ln>
        <a:effectLst/>
      </dsp:spPr>
      <dsp:style>
        <a:lnRef idx="1">
          <a:scrgbClr r="0" g="0" b="0"/>
        </a:lnRef>
        <a:fillRef idx="0">
          <a:scrgbClr r="0" g="0" b="0"/>
        </a:fillRef>
        <a:effectRef idx="0">
          <a:scrgbClr r="0" g="0" b="0"/>
        </a:effectRef>
        <a:fontRef idx="minor"/>
      </dsp:style>
    </dsp:sp>
    <dsp:sp modelId="{37766863-60D4-4F07-8B7D-CF821659F56D}">
      <dsp:nvSpPr>
        <dsp:cNvPr id="0" name=""/>
        <dsp:cNvSpPr/>
      </dsp:nvSpPr>
      <dsp:spPr>
        <a:xfrm>
          <a:off x="2731385" y="3595159"/>
          <a:ext cx="1240412" cy="871744"/>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effectLst>
                <a:outerShdw blurRad="38100" dist="38100" dir="2700000" algn="tl">
                  <a:srgbClr val="000000">
                    <a:alpha val="43137"/>
                  </a:srgbClr>
                </a:outerShdw>
              </a:effectLst>
            </a:rPr>
            <a:t>ボランティア</a:t>
          </a:r>
          <a:endParaRPr kumimoji="1" lang="ja-JP" altLang="en-US" sz="2100" b="1" kern="1200" dirty="0">
            <a:effectLst>
              <a:outerShdw blurRad="38100" dist="38100" dir="2700000" algn="tl">
                <a:srgbClr val="000000">
                  <a:alpha val="43137"/>
                </a:srgbClr>
              </a:outerShdw>
            </a:effectLst>
          </a:endParaRPr>
        </a:p>
      </dsp:txBody>
      <dsp:txXfrm>
        <a:off x="2773940" y="3637714"/>
        <a:ext cx="1155302" cy="786634"/>
      </dsp:txXfrm>
    </dsp:sp>
    <dsp:sp modelId="{AB662FFE-7A34-4234-8BC7-C61D005BE65F}">
      <dsp:nvSpPr>
        <dsp:cNvPr id="0" name=""/>
        <dsp:cNvSpPr/>
      </dsp:nvSpPr>
      <dsp:spPr>
        <a:xfrm>
          <a:off x="640832" y="867574"/>
          <a:ext cx="3483953" cy="3483953"/>
        </a:xfrm>
        <a:custGeom>
          <a:avLst/>
          <a:gdLst/>
          <a:ahLst/>
          <a:cxnLst/>
          <a:rect l="0" t="0" r="0" b="0"/>
          <a:pathLst>
            <a:path>
              <a:moveTo>
                <a:pt x="2082679" y="3450310"/>
              </a:moveTo>
              <a:arcTo wR="1741976" hR="1741976" stAng="4723269" swAng="1567786"/>
            </a:path>
          </a:pathLst>
        </a:custGeom>
        <a:noFill/>
        <a:ln w="127000" cap="flat" cmpd="dbl"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C856C227-98C0-4118-B0C9-1A30FD1974AE}">
      <dsp:nvSpPr>
        <dsp:cNvPr id="0" name=""/>
        <dsp:cNvSpPr/>
      </dsp:nvSpPr>
      <dsp:spPr>
        <a:xfrm>
          <a:off x="587427" y="3528391"/>
          <a:ext cx="1341146" cy="871744"/>
        </a:xfrm>
        <a:prstGeom prst="roundRect">
          <a:avLst/>
        </a:prstGeom>
        <a:solidFill>
          <a:srgbClr val="F717E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effectLst>
                <a:outerShdw blurRad="38100" dist="38100" dir="2700000" algn="tl">
                  <a:srgbClr val="000000">
                    <a:alpha val="43137"/>
                  </a:srgbClr>
                </a:outerShdw>
              </a:effectLst>
            </a:rPr>
            <a:t>家族</a:t>
          </a:r>
          <a:endParaRPr kumimoji="1" lang="ja-JP" altLang="en-US" sz="2100" b="1" kern="1200" dirty="0">
            <a:effectLst>
              <a:outerShdw blurRad="38100" dist="38100" dir="2700000" algn="tl">
                <a:srgbClr val="000000">
                  <a:alpha val="43137"/>
                </a:srgbClr>
              </a:outerShdw>
            </a:effectLst>
          </a:endParaRPr>
        </a:p>
      </dsp:txBody>
      <dsp:txXfrm>
        <a:off x="629982" y="3570946"/>
        <a:ext cx="1256036" cy="786634"/>
      </dsp:txXfrm>
    </dsp:sp>
    <dsp:sp modelId="{8DFBC57C-F9D3-42EC-9BCF-FE6AC7782E6D}">
      <dsp:nvSpPr>
        <dsp:cNvPr id="0" name=""/>
        <dsp:cNvSpPr/>
      </dsp:nvSpPr>
      <dsp:spPr>
        <a:xfrm>
          <a:off x="599979" y="854695"/>
          <a:ext cx="3483953" cy="3483953"/>
        </a:xfrm>
        <a:custGeom>
          <a:avLst/>
          <a:gdLst/>
          <a:ahLst/>
          <a:cxnLst/>
          <a:rect l="0" t="0" r="0" b="0"/>
          <a:pathLst>
            <a:path>
              <a:moveTo>
                <a:pt x="264598" y="2664925"/>
              </a:moveTo>
              <a:arcTo wR="1741976" hR="1741976" stAng="8880367" swAng="2034892"/>
            </a:path>
          </a:pathLst>
        </a:custGeom>
        <a:noFill/>
        <a:ln w="127000" cap="flat" cmpd="dbl" algn="ctr">
          <a:solidFill>
            <a:srgbClr val="0070C0"/>
          </a:solidFill>
          <a:prstDash val="solid"/>
        </a:ln>
        <a:effectLst/>
      </dsp:spPr>
      <dsp:style>
        <a:lnRef idx="1">
          <a:scrgbClr r="0" g="0" b="0"/>
        </a:lnRef>
        <a:fillRef idx="0">
          <a:scrgbClr r="0" g="0" b="0"/>
        </a:fillRef>
        <a:effectRef idx="0">
          <a:scrgbClr r="0" g="0" b="0"/>
        </a:effectRef>
        <a:fontRef idx="minor"/>
      </dsp:style>
    </dsp:sp>
    <dsp:sp modelId="{1915CB66-861E-41AF-85EE-B6CFB82FD041}">
      <dsp:nvSpPr>
        <dsp:cNvPr id="0" name=""/>
        <dsp:cNvSpPr/>
      </dsp:nvSpPr>
      <dsp:spPr>
        <a:xfrm>
          <a:off x="11357" y="1656181"/>
          <a:ext cx="1341146" cy="871744"/>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effectLst>
                <a:outerShdw blurRad="38100" dist="38100" dir="2700000" algn="tl">
                  <a:srgbClr val="000000">
                    <a:alpha val="43137"/>
                  </a:srgbClr>
                </a:outerShdw>
              </a:effectLst>
            </a:rPr>
            <a:t>介護職</a:t>
          </a:r>
          <a:endParaRPr kumimoji="1" lang="ja-JP" altLang="en-US" sz="2100" b="1" kern="1200" dirty="0">
            <a:effectLst>
              <a:outerShdw blurRad="38100" dist="38100" dir="2700000" algn="tl">
                <a:srgbClr val="000000">
                  <a:alpha val="43137"/>
                </a:srgbClr>
              </a:outerShdw>
            </a:effectLst>
          </a:endParaRPr>
        </a:p>
      </dsp:txBody>
      <dsp:txXfrm>
        <a:off x="53912" y="1698736"/>
        <a:ext cx="1256036" cy="786634"/>
      </dsp:txXfrm>
    </dsp:sp>
    <dsp:sp modelId="{4F335CD4-D264-45F3-BA64-1D334F009AA7}">
      <dsp:nvSpPr>
        <dsp:cNvPr id="0" name=""/>
        <dsp:cNvSpPr/>
      </dsp:nvSpPr>
      <dsp:spPr>
        <a:xfrm>
          <a:off x="607609" y="870455"/>
          <a:ext cx="3483953" cy="3483953"/>
        </a:xfrm>
        <a:custGeom>
          <a:avLst/>
          <a:gdLst/>
          <a:ahLst/>
          <a:cxnLst/>
          <a:rect l="0" t="0" r="0" b="0"/>
          <a:pathLst>
            <a:path>
              <a:moveTo>
                <a:pt x="291432" y="777402"/>
              </a:moveTo>
              <a:arcTo wR="1741976" hR="1741976" stAng="12817372" swAng="1957535"/>
            </a:path>
          </a:pathLst>
        </a:custGeom>
        <a:noFill/>
        <a:ln w="127000" cap="flat" cmpd="dbl" algn="ctr">
          <a:solidFill>
            <a:schemeClr val="accent4">
              <a:lumMod val="7500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97941" cy="502444"/>
          </a:xfrm>
          <a:prstGeom prst="rect">
            <a:avLst/>
          </a:prstGeom>
        </p:spPr>
        <p:txBody>
          <a:bodyPr vert="horz" lIns="96940" tIns="48470" rIns="96940" bIns="48470" rtlCol="0"/>
          <a:lstStyle>
            <a:lvl1pPr algn="l">
              <a:defRPr sz="1300">
                <a:ea typeface="ＭＳ Ｐゴシック" charset="-128"/>
              </a:defRPr>
            </a:lvl1pPr>
          </a:lstStyle>
          <a:p>
            <a:pPr>
              <a:defRPr/>
            </a:pPr>
            <a:endParaRPr lang="ja-JP" altLang="en-US" dirty="0"/>
          </a:p>
        </p:txBody>
      </p:sp>
      <p:sp>
        <p:nvSpPr>
          <p:cNvPr id="3" name="日付プレースホルダ 2"/>
          <p:cNvSpPr>
            <a:spLocks noGrp="1"/>
          </p:cNvSpPr>
          <p:nvPr>
            <p:ph type="dt" sz="quarter" idx="1"/>
          </p:nvPr>
        </p:nvSpPr>
        <p:spPr>
          <a:xfrm>
            <a:off x="3918784" y="0"/>
            <a:ext cx="2997941" cy="502444"/>
          </a:xfrm>
          <a:prstGeom prst="rect">
            <a:avLst/>
          </a:prstGeom>
        </p:spPr>
        <p:txBody>
          <a:bodyPr vert="horz" lIns="96940" tIns="48470" rIns="96940" bIns="48470" rtlCol="0"/>
          <a:lstStyle>
            <a:lvl1pPr algn="r">
              <a:defRPr sz="1300">
                <a:ea typeface="ＭＳ Ｐゴシック" charset="-128"/>
              </a:defRPr>
            </a:lvl1pPr>
          </a:lstStyle>
          <a:p>
            <a:pPr>
              <a:defRPr/>
            </a:pPr>
            <a:fld id="{437BA5E4-F496-4968-AD7A-2F4380518E22}" type="datetimeFigureOut">
              <a:rPr lang="ja-JP" altLang="en-US"/>
              <a:pPr>
                <a:defRPr/>
              </a:pPr>
              <a:t>2011/12/31</a:t>
            </a:fld>
            <a:endParaRPr lang="ja-JP" altLang="en-US" dirty="0"/>
          </a:p>
        </p:txBody>
      </p:sp>
      <p:sp>
        <p:nvSpPr>
          <p:cNvPr id="4" name="フッター プレースホルダ 3"/>
          <p:cNvSpPr>
            <a:spLocks noGrp="1"/>
          </p:cNvSpPr>
          <p:nvPr>
            <p:ph type="ftr" sz="quarter" idx="2"/>
          </p:nvPr>
        </p:nvSpPr>
        <p:spPr>
          <a:xfrm>
            <a:off x="1" y="9544687"/>
            <a:ext cx="2997941" cy="502444"/>
          </a:xfrm>
          <a:prstGeom prst="rect">
            <a:avLst/>
          </a:prstGeom>
        </p:spPr>
        <p:txBody>
          <a:bodyPr vert="horz" lIns="96940" tIns="48470" rIns="96940" bIns="48470" rtlCol="0" anchor="b"/>
          <a:lstStyle>
            <a:lvl1pPr algn="l">
              <a:defRPr sz="1300">
                <a:ea typeface="ＭＳ Ｐゴシック" charset="-128"/>
              </a:defRPr>
            </a:lvl1pPr>
          </a:lstStyle>
          <a:p>
            <a:pPr>
              <a:defRPr/>
            </a:pPr>
            <a:endParaRPr lang="ja-JP" altLang="en-US" dirty="0"/>
          </a:p>
        </p:txBody>
      </p:sp>
      <p:sp>
        <p:nvSpPr>
          <p:cNvPr id="5" name="スライド番号プレースホルダ 4"/>
          <p:cNvSpPr>
            <a:spLocks noGrp="1"/>
          </p:cNvSpPr>
          <p:nvPr>
            <p:ph type="sldNum" sz="quarter" idx="3"/>
          </p:nvPr>
        </p:nvSpPr>
        <p:spPr>
          <a:xfrm>
            <a:off x="3918784" y="9544687"/>
            <a:ext cx="2997941" cy="502444"/>
          </a:xfrm>
          <a:prstGeom prst="rect">
            <a:avLst/>
          </a:prstGeom>
        </p:spPr>
        <p:txBody>
          <a:bodyPr vert="horz" lIns="96940" tIns="48470" rIns="96940" bIns="48470" rtlCol="0" anchor="b"/>
          <a:lstStyle>
            <a:lvl1pPr algn="r">
              <a:defRPr sz="1300">
                <a:ea typeface="ＭＳ Ｐゴシック" charset="-128"/>
              </a:defRPr>
            </a:lvl1pPr>
          </a:lstStyle>
          <a:p>
            <a:pPr>
              <a:defRPr/>
            </a:pPr>
            <a:fld id="{362F2845-2B64-4E4C-B1EE-47A62F57F043}" type="slidenum">
              <a:rPr lang="ja-JP" altLang="en-US"/>
              <a:pPr>
                <a:defRPr/>
              </a:pPr>
              <a:t>‹#›</a:t>
            </a:fld>
            <a:endParaRPr lang="ja-JP" altLang="en-US" dirty="0"/>
          </a:p>
        </p:txBody>
      </p:sp>
    </p:spTree>
    <p:extLst>
      <p:ext uri="{BB962C8B-B14F-4D97-AF65-F5344CB8AC3E}">
        <p14:creationId xmlns:p14="http://schemas.microsoft.com/office/powerpoint/2010/main" val="3275629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97941" cy="502444"/>
          </a:xfrm>
          <a:prstGeom prst="rect">
            <a:avLst/>
          </a:prstGeom>
        </p:spPr>
        <p:txBody>
          <a:bodyPr vert="horz" lIns="96940" tIns="48470" rIns="96940" bIns="48470" rtlCol="0"/>
          <a:lstStyle>
            <a:lvl1pPr algn="l" fontAlgn="auto">
              <a:spcBef>
                <a:spcPts val="0"/>
              </a:spcBef>
              <a:spcAft>
                <a:spcPts val="0"/>
              </a:spcAft>
              <a:defRPr sz="1300">
                <a:latin typeface="+mn-lt"/>
                <a:ea typeface="+mn-ea"/>
              </a:defRPr>
            </a:lvl1pPr>
          </a:lstStyle>
          <a:p>
            <a:pPr>
              <a:defRPr/>
            </a:pPr>
            <a:endParaRPr lang="ja-JP" altLang="en-US" dirty="0"/>
          </a:p>
        </p:txBody>
      </p:sp>
      <p:sp>
        <p:nvSpPr>
          <p:cNvPr id="3" name="日付プレースホルダ 2"/>
          <p:cNvSpPr>
            <a:spLocks noGrp="1"/>
          </p:cNvSpPr>
          <p:nvPr>
            <p:ph type="dt" idx="1"/>
          </p:nvPr>
        </p:nvSpPr>
        <p:spPr>
          <a:xfrm>
            <a:off x="3918784" y="0"/>
            <a:ext cx="2997941" cy="502444"/>
          </a:xfrm>
          <a:prstGeom prst="rect">
            <a:avLst/>
          </a:prstGeom>
        </p:spPr>
        <p:txBody>
          <a:bodyPr vert="horz" lIns="96940" tIns="48470" rIns="96940" bIns="48470" rtlCol="0"/>
          <a:lstStyle>
            <a:lvl1pPr algn="r" fontAlgn="auto">
              <a:spcBef>
                <a:spcPts val="0"/>
              </a:spcBef>
              <a:spcAft>
                <a:spcPts val="0"/>
              </a:spcAft>
              <a:defRPr sz="1300">
                <a:latin typeface="+mn-lt"/>
                <a:ea typeface="+mn-ea"/>
              </a:defRPr>
            </a:lvl1pPr>
          </a:lstStyle>
          <a:p>
            <a:pPr>
              <a:defRPr/>
            </a:pPr>
            <a:fld id="{BC72821E-0AB5-4694-B23B-2AC7C00303FD}" type="datetimeFigureOut">
              <a:rPr lang="ja-JP" altLang="en-US"/>
              <a:pPr>
                <a:defRPr/>
              </a:pPr>
              <a:t>2011/12/31</a:t>
            </a:fld>
            <a:endParaRPr lang="ja-JP" altLang="en-US" dirty="0"/>
          </a:p>
        </p:txBody>
      </p:sp>
      <p:sp>
        <p:nvSpPr>
          <p:cNvPr id="4" name="スライド イメージ プレースホルダ 3"/>
          <p:cNvSpPr>
            <a:spLocks noGrp="1" noRot="1" noChangeAspect="1"/>
          </p:cNvSpPr>
          <p:nvPr>
            <p:ph type="sldImg" idx="2"/>
          </p:nvPr>
        </p:nvSpPr>
        <p:spPr>
          <a:xfrm>
            <a:off x="947738" y="754063"/>
            <a:ext cx="5022850" cy="3768725"/>
          </a:xfrm>
          <a:prstGeom prst="rect">
            <a:avLst/>
          </a:prstGeom>
          <a:noFill/>
          <a:ln w="12700">
            <a:solidFill>
              <a:prstClr val="black"/>
            </a:solidFill>
          </a:ln>
        </p:spPr>
        <p:txBody>
          <a:bodyPr vert="horz" lIns="96940" tIns="48470" rIns="96940" bIns="48470" rtlCol="0" anchor="ctr"/>
          <a:lstStyle/>
          <a:p>
            <a:pPr lvl="0"/>
            <a:endParaRPr lang="ja-JP" altLang="en-US" noProof="0" dirty="0" smtClean="0"/>
          </a:p>
        </p:txBody>
      </p:sp>
      <p:sp>
        <p:nvSpPr>
          <p:cNvPr id="5" name="ノート プレースホルダ 4"/>
          <p:cNvSpPr>
            <a:spLocks noGrp="1"/>
          </p:cNvSpPr>
          <p:nvPr>
            <p:ph type="body" sz="quarter" idx="3"/>
          </p:nvPr>
        </p:nvSpPr>
        <p:spPr>
          <a:xfrm>
            <a:off x="691833" y="4773216"/>
            <a:ext cx="5534660" cy="4521994"/>
          </a:xfrm>
          <a:prstGeom prst="rect">
            <a:avLst/>
          </a:prstGeom>
        </p:spPr>
        <p:txBody>
          <a:bodyPr vert="horz" lIns="96940" tIns="48470" rIns="96940" bIns="4847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1" y="9544687"/>
            <a:ext cx="2997941" cy="502444"/>
          </a:xfrm>
          <a:prstGeom prst="rect">
            <a:avLst/>
          </a:prstGeom>
        </p:spPr>
        <p:txBody>
          <a:bodyPr vert="horz" lIns="96940" tIns="48470" rIns="96940" bIns="48470" rtlCol="0" anchor="b"/>
          <a:lstStyle>
            <a:lvl1pPr algn="l" fontAlgn="auto">
              <a:spcBef>
                <a:spcPts val="0"/>
              </a:spcBef>
              <a:spcAft>
                <a:spcPts val="0"/>
              </a:spcAft>
              <a:defRPr sz="1300">
                <a:latin typeface="+mn-lt"/>
                <a:ea typeface="+mn-ea"/>
              </a:defRPr>
            </a:lvl1pPr>
          </a:lstStyle>
          <a:p>
            <a:pPr>
              <a:defRPr/>
            </a:pPr>
            <a:endParaRPr lang="ja-JP" altLang="en-US" dirty="0"/>
          </a:p>
        </p:txBody>
      </p:sp>
      <p:sp>
        <p:nvSpPr>
          <p:cNvPr id="7" name="スライド番号プレースホルダ 6"/>
          <p:cNvSpPr>
            <a:spLocks noGrp="1"/>
          </p:cNvSpPr>
          <p:nvPr>
            <p:ph type="sldNum" sz="quarter" idx="5"/>
          </p:nvPr>
        </p:nvSpPr>
        <p:spPr>
          <a:xfrm>
            <a:off x="3918784" y="9544687"/>
            <a:ext cx="2997941" cy="502444"/>
          </a:xfrm>
          <a:prstGeom prst="rect">
            <a:avLst/>
          </a:prstGeom>
        </p:spPr>
        <p:txBody>
          <a:bodyPr vert="horz" lIns="96940" tIns="48470" rIns="96940" bIns="48470" rtlCol="0" anchor="b"/>
          <a:lstStyle>
            <a:lvl1pPr algn="r" fontAlgn="auto">
              <a:spcBef>
                <a:spcPts val="0"/>
              </a:spcBef>
              <a:spcAft>
                <a:spcPts val="0"/>
              </a:spcAft>
              <a:defRPr sz="1300">
                <a:latin typeface="+mn-lt"/>
                <a:ea typeface="+mn-ea"/>
              </a:defRPr>
            </a:lvl1pPr>
          </a:lstStyle>
          <a:p>
            <a:pPr>
              <a:defRPr/>
            </a:pPr>
            <a:fld id="{F12D1371-E12B-4AFA-9BBD-44604F579497}" type="slidenum">
              <a:rPr lang="ja-JP" altLang="en-US"/>
              <a:pPr>
                <a:defRPr/>
              </a:pPr>
              <a:t>‹#›</a:t>
            </a:fld>
            <a:endParaRPr lang="ja-JP" altLang="en-US" dirty="0"/>
          </a:p>
        </p:txBody>
      </p:sp>
    </p:spTree>
    <p:extLst>
      <p:ext uri="{BB962C8B-B14F-4D97-AF65-F5344CB8AC3E}">
        <p14:creationId xmlns:p14="http://schemas.microsoft.com/office/powerpoint/2010/main" val="2831344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xfrm>
            <a:off x="866775" y="703263"/>
            <a:ext cx="5022850" cy="3768725"/>
          </a:xfrm>
          <a:noFill/>
          <a:ln>
            <a:solidFill>
              <a:srgbClr val="000000"/>
            </a:solidFill>
            <a:miter lim="800000"/>
            <a:headEnd/>
            <a:tailEnd/>
          </a:ln>
        </p:spPr>
      </p:sp>
      <p:sp>
        <p:nvSpPr>
          <p:cNvPr id="1229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66C299-225F-4AEA-B6DE-D9DDE8EE748F}" type="slidenum">
              <a:rPr lang="ja-JP" altLang="en-US" smtClean="0"/>
              <a:pPr fontAlgn="base">
                <a:spcBef>
                  <a:spcPct val="0"/>
                </a:spcBef>
                <a:spcAft>
                  <a:spcPct val="0"/>
                </a:spcAft>
                <a:defRPr/>
              </a:pPr>
              <a:t>1</a:t>
            </a:fld>
            <a:endParaRPr lang="ja-JP" altLang="en-US" dirty="0" smtClean="0"/>
          </a:p>
        </p:txBody>
      </p:sp>
      <p:sp>
        <p:nvSpPr>
          <p:cNvPr id="5" name="ノート プレースホルダ 4"/>
          <p:cNvSpPr>
            <a:spLocks noGrp="1"/>
          </p:cNvSpPr>
          <p:nvPr>
            <p:ph type="body" sz="quarter" idx="10"/>
          </p:nvPr>
        </p:nvSpPr>
        <p:spPr/>
        <p:txBody>
          <a:bodyPr>
            <a:normAutofit/>
          </a:bodyPr>
          <a:lstStyle/>
          <a:p>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pPr>
              <a:defRPr/>
            </a:pPr>
            <a:fld id="{F12D1371-E12B-4AFA-9BBD-44604F579497}" type="slidenum">
              <a:rPr lang="ja-JP" altLang="en-US" smtClean="0"/>
              <a:pPr>
                <a:defRPr/>
              </a:pPr>
              <a:t>10</a:t>
            </a:fld>
            <a:endParaRPr lang="ja-JP" altLang="en-US" dirty="0"/>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pPr>
              <a:defRPr/>
            </a:pPr>
            <a:fld id="{F12D1371-E12B-4AFA-9BBD-44604F579497}" type="slidenum">
              <a:rPr lang="ja-JP" altLang="en-US" smtClean="0"/>
              <a:pPr>
                <a:defRPr/>
              </a:pPr>
              <a:t>11</a:t>
            </a:fld>
            <a:endParaRPr lang="ja-JP" altLang="en-US" dirty="0"/>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pPr>
              <a:defRPr/>
            </a:pPr>
            <a:fld id="{F12D1371-E12B-4AFA-9BBD-44604F579497}" type="slidenum">
              <a:rPr lang="ja-JP" altLang="en-US" smtClean="0"/>
              <a:pPr>
                <a:defRPr/>
              </a:pPr>
              <a:t>12</a:t>
            </a:fld>
            <a:endParaRPr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pPr>
              <a:defRPr/>
            </a:pPr>
            <a:fld id="{F12D1371-E12B-4AFA-9BBD-44604F579497}" type="slidenum">
              <a:rPr lang="ja-JP" altLang="en-US" smtClean="0"/>
              <a:pPr>
                <a:defRPr/>
              </a:pPr>
              <a:t>13</a:t>
            </a:fld>
            <a:endParaRPr lang="ja-JP" altLang="en-US" dirty="0"/>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pPr>
              <a:defRPr/>
            </a:pPr>
            <a:fld id="{F12D1371-E12B-4AFA-9BBD-44604F579497}" type="slidenum">
              <a:rPr lang="ja-JP" altLang="en-US" smtClean="0"/>
              <a:pPr>
                <a:defRPr/>
              </a:pPr>
              <a:t>14</a:t>
            </a:fld>
            <a:endParaRPr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pPr>
              <a:defRPr/>
            </a:pPr>
            <a:fld id="{F12D1371-E12B-4AFA-9BBD-44604F579497}" type="slidenum">
              <a:rPr lang="ja-JP" altLang="en-US" smtClean="0"/>
              <a:pPr>
                <a:defRPr/>
              </a:pPr>
              <a:t>15</a:t>
            </a:fld>
            <a:endParaRPr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F12D1371-E12B-4AFA-9BBD-44604F579497}" type="slidenum">
              <a:rPr lang="ja-JP" altLang="en-US" smtClean="0"/>
              <a:pPr>
                <a:defRPr/>
              </a:pPr>
              <a:t>16</a:t>
            </a:fld>
            <a:endParaRPr lang="ja-JP" altLang="en-US" dirty="0"/>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extLst>
      <p:ext uri="{BB962C8B-B14F-4D97-AF65-F5344CB8AC3E}">
        <p14:creationId xmlns:p14="http://schemas.microsoft.com/office/powerpoint/2010/main" val="981579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pPr>
              <a:defRPr/>
            </a:pPr>
            <a:fld id="{F12D1371-E12B-4AFA-9BBD-44604F579497}" type="slidenum">
              <a:rPr lang="ja-JP" altLang="en-US" smtClean="0"/>
              <a:pPr>
                <a:defRPr/>
              </a:pPr>
              <a:t>17</a:t>
            </a:fld>
            <a:endParaRPr lang="ja-JP" altLang="en-US" dirty="0"/>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pPr>
              <a:defRPr/>
            </a:pPr>
            <a:fld id="{F12D1371-E12B-4AFA-9BBD-44604F579497}" type="slidenum">
              <a:rPr lang="ja-JP" altLang="en-US" smtClean="0"/>
              <a:pPr>
                <a:defRPr/>
              </a:pPr>
              <a:t>2</a:t>
            </a:fld>
            <a:endParaRPr lang="ja-JP" altLang="en-US" dirty="0"/>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31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E2B549-5321-420B-AC23-7D070C6AB9E6}" type="slidenum">
              <a:rPr lang="ja-JP" altLang="en-US" smtClean="0"/>
              <a:pPr fontAlgn="base">
                <a:spcBef>
                  <a:spcPct val="0"/>
                </a:spcBef>
                <a:spcAft>
                  <a:spcPct val="0"/>
                </a:spcAft>
                <a:defRPr/>
              </a:pPr>
              <a:t>3</a:t>
            </a:fld>
            <a:endParaRPr lang="ja-JP" altLang="en-US" dirty="0" smtClean="0"/>
          </a:p>
        </p:txBody>
      </p:sp>
      <p:sp>
        <p:nvSpPr>
          <p:cNvPr id="5" name="ノート プレースホルダ 4"/>
          <p:cNvSpPr>
            <a:spLocks noGrp="1"/>
          </p:cNvSpPr>
          <p:nvPr>
            <p:ph type="body" sz="quarter" idx="10"/>
          </p:nvPr>
        </p:nvSpPr>
        <p:spPr/>
        <p:txBody>
          <a:bodyPr>
            <a:normAutofit/>
          </a:bodyPr>
          <a:lstStyle/>
          <a:p>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pPr>
              <a:defRPr/>
            </a:pPr>
            <a:fld id="{F12D1371-E12B-4AFA-9BBD-44604F579497}" type="slidenum">
              <a:rPr lang="ja-JP" altLang="en-US" smtClean="0"/>
              <a:pPr>
                <a:defRPr/>
              </a:pPr>
              <a:t>4</a:t>
            </a:fld>
            <a:endParaRPr lang="ja-JP" altLang="en-US" dirty="0"/>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ln/>
        </p:spPr>
      </p:sp>
      <p:sp>
        <p:nvSpPr>
          <p:cNvPr id="40964" name="スライド番号プレースホルダ 3"/>
          <p:cNvSpPr>
            <a:spLocks noGrp="1"/>
          </p:cNvSpPr>
          <p:nvPr>
            <p:ph type="sldNum" sz="quarter" idx="5"/>
          </p:nvPr>
        </p:nvSpPr>
        <p:spPr>
          <a:noFill/>
        </p:spPr>
        <p:txBody>
          <a:bodyPr/>
          <a:lstStyle/>
          <a:p>
            <a:fld id="{332A6B41-C9BA-48CE-AA56-9F1E517615AF}" type="slidenum">
              <a:rPr lang="en-US" altLang="ja-JP">
                <a:ea typeface="ＭＳ Ｐゴシック" charset="-128"/>
              </a:rPr>
              <a:pPr/>
              <a:t>5</a:t>
            </a:fld>
            <a:endParaRPr lang="en-US" altLang="ja-JP" dirty="0">
              <a:ea typeface="ＭＳ Ｐゴシック" charset="-128"/>
            </a:endParaRPr>
          </a:p>
        </p:txBody>
      </p:sp>
      <p:sp>
        <p:nvSpPr>
          <p:cNvPr id="5" name="ノート プレースホルダ 4"/>
          <p:cNvSpPr>
            <a:spLocks noGrp="1"/>
          </p:cNvSpPr>
          <p:nvPr>
            <p:ph type="body" sz="quarter" idx="10"/>
          </p:nvPr>
        </p:nvSpPr>
        <p:spPr/>
        <p:txBody>
          <a:bodyPr>
            <a:normAutofit/>
          </a:bodyPr>
          <a:lstStyle/>
          <a:p>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pPr>
              <a:defRPr/>
            </a:pPr>
            <a:fld id="{F12D1371-E12B-4AFA-9BBD-44604F579497}" type="slidenum">
              <a:rPr lang="ja-JP" altLang="en-US" smtClean="0"/>
              <a:pPr>
                <a:defRPr/>
              </a:pPr>
              <a:t>6</a:t>
            </a:fld>
            <a:endParaRPr lang="ja-JP" altLang="en-US" dirty="0"/>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pPr>
              <a:defRPr/>
            </a:pPr>
            <a:fld id="{F12D1371-E12B-4AFA-9BBD-44604F579497}" type="slidenum">
              <a:rPr lang="ja-JP" altLang="en-US" smtClean="0"/>
              <a:pPr>
                <a:defRPr/>
              </a:pPr>
              <a:t>7</a:t>
            </a:fld>
            <a:endParaRPr lang="ja-JP" altLang="en-US" dirty="0"/>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 name="スライド番号プレースホルダ 3"/>
          <p:cNvSpPr>
            <a:spLocks noGrp="1"/>
          </p:cNvSpPr>
          <p:nvPr>
            <p:ph type="sldNum" sz="quarter" idx="5"/>
          </p:nvPr>
        </p:nvSpPr>
        <p:spPr/>
        <p:txBody>
          <a:bodyPr/>
          <a:lstStyle/>
          <a:p>
            <a:pPr>
              <a:defRPr/>
            </a:pPr>
            <a:fld id="{9EA5460E-64B4-4ACE-AE1F-CB73A7530FFA}" type="slidenum">
              <a:rPr lang="ja-JP" altLang="en-US" smtClean="0"/>
              <a:pPr>
                <a:defRPr/>
              </a:pPr>
              <a:t>8</a:t>
            </a:fld>
            <a:endParaRPr lang="ja-JP" altLang="en-US"/>
          </a:p>
        </p:txBody>
      </p:sp>
      <p:sp>
        <p:nvSpPr>
          <p:cNvPr id="5" name="ノート プレースホルダ 4"/>
          <p:cNvSpPr>
            <a:spLocks noGrp="1"/>
          </p:cNvSpPr>
          <p:nvPr>
            <p:ph type="body" sz="quarter" idx="10"/>
          </p:nvPr>
        </p:nvSpPr>
        <p:spPr/>
        <p:txBody>
          <a:bodyPr>
            <a:normAutofit/>
          </a:bodyPr>
          <a:lstStyle/>
          <a:p>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pPr>
              <a:defRPr/>
            </a:pPr>
            <a:fld id="{F12D1371-E12B-4AFA-9BBD-44604F579497}" type="slidenum">
              <a:rPr lang="ja-JP" altLang="en-US" smtClean="0"/>
              <a:pPr>
                <a:defRPr/>
              </a:pPr>
              <a:t>9</a:t>
            </a:fld>
            <a:endParaRPr lang="ja-JP" altLang="en-US" dirty="0"/>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5E51D6A-BB18-4796-A052-2539F1DBAA9E}" type="datetime1">
              <a:rPr lang="ja-JP" altLang="en-US" smtClean="0"/>
              <a:pPr>
                <a:defRPr/>
              </a:pPr>
              <a:t>2011/12/31</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90765350-C8B7-4297-A46A-C464D5532D37}"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CF5142A-F849-4436-AF7B-05605F7A1C00}" type="datetime1">
              <a:rPr lang="ja-JP" altLang="en-US" smtClean="0"/>
              <a:pPr>
                <a:defRPr/>
              </a:pPr>
              <a:t>2011/12/31</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949BF635-9FF1-4247-9A4E-F6BA962E5DF2}"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176B298-63A0-4469-A8C9-DE7ED83CFA34}" type="datetime1">
              <a:rPr lang="ja-JP" altLang="en-US" smtClean="0"/>
              <a:pPr>
                <a:defRPr/>
              </a:pPr>
              <a:t>2011/12/31</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BD2A404F-FCB1-4324-8018-D85E8EE2F5D5}"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961683C-80A8-4253-B2A2-8E02742F5686}" type="datetime1">
              <a:rPr lang="ja-JP" altLang="en-US" smtClean="0"/>
              <a:pPr>
                <a:defRPr/>
              </a:pPr>
              <a:t>2011/12/31</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F5F6B881-BF1E-4C75-B55D-49B42E389C16}"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4314E75-3468-4D9C-9A01-8A54D0729682}" type="datetime1">
              <a:rPr lang="ja-JP" altLang="en-US" smtClean="0"/>
              <a:pPr>
                <a:defRPr/>
              </a:pPr>
              <a:t>2011/12/31</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FF9C3F3-BBA4-4609-A7A2-2D5285E411EB}" type="slidenum">
              <a:rPr lang="ja-JP" altLang="en-US"/>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E9692E6-763F-4ABE-8845-8AE25035F44F}" type="datetime1">
              <a:rPr lang="ja-JP" altLang="en-US" smtClean="0"/>
              <a:pPr>
                <a:defRPr/>
              </a:pPr>
              <a:t>2011/12/31</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44CDFBEB-5F05-42A2-BE88-6232559657B8}"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A4AED79-112F-4EFC-AD5D-0DFF88CF6021}" type="datetime1">
              <a:rPr lang="ja-JP" altLang="en-US" smtClean="0"/>
              <a:pPr>
                <a:defRPr/>
              </a:pPr>
              <a:t>2011/12/31</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05DCD94D-8295-4ED9-966F-F161BF952102}"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C1C54C8-1345-4CDF-AFD0-B8516DF68ECC}" type="datetime1">
              <a:rPr lang="ja-JP" altLang="en-US" smtClean="0"/>
              <a:pPr>
                <a:defRPr/>
              </a:pPr>
              <a:t>2011/12/31</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FD511358-56A5-40F7-B1D1-70C949972315}"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DD4B79F-D430-41EA-B938-2387311FA63A}" type="datetime1">
              <a:rPr lang="ja-JP" altLang="en-US" smtClean="0"/>
              <a:pPr>
                <a:defRPr/>
              </a:pPr>
              <a:t>2011/12/31</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AAF03338-76F9-4EC1-BB76-3DA4A3301438}" type="slidenum">
              <a:rPr lang="ja-JP" altLang="en-US"/>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7142D10-1199-4F44-8F89-668A98C3356D}" type="datetime1">
              <a:rPr lang="ja-JP" altLang="en-US" smtClean="0"/>
              <a:pPr>
                <a:defRPr/>
              </a:pPr>
              <a:t>2011/12/31</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6E9381B6-4665-4C78-B3F2-0B489731B233}"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E42823-F881-4BDD-A531-CF8009C305D8}" type="datetime1">
              <a:rPr lang="ja-JP" altLang="en-US" smtClean="0"/>
              <a:pPr>
                <a:defRPr/>
              </a:pPr>
              <a:t>2011/12/31</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021589FE-BCD9-43D3-90A5-1DC80D2C125E}"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717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3EBA704-6785-44FB-BCCB-36E8A6FC26DA}" type="datetime1">
              <a:rPr lang="ja-JP" altLang="en-US" smtClean="0"/>
              <a:pPr>
                <a:defRPr/>
              </a:pPr>
              <a:t>2011/12/31</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0372E51-CA44-4494-9C01-C07CB45EDDCB}"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2.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4.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image" Target="../media/image21.tiff"/><Relationship Id="rId13" Type="http://schemas.openxmlformats.org/officeDocument/2006/relationships/image" Target="../media/image26.jpeg"/><Relationship Id="rId3" Type="http://schemas.openxmlformats.org/officeDocument/2006/relationships/slideLayout" Target="../slideLayouts/slideLayout2.xml"/><Relationship Id="rId7" Type="http://schemas.openxmlformats.org/officeDocument/2006/relationships/image" Target="../media/image20.tiff"/><Relationship Id="rId12" Type="http://schemas.openxmlformats.org/officeDocument/2006/relationships/image" Target="../media/image25.jpeg"/><Relationship Id="rId2" Type="http://schemas.openxmlformats.org/officeDocument/2006/relationships/tags" Target="../tags/tag14.xml"/><Relationship Id="rId1" Type="http://schemas.openxmlformats.org/officeDocument/2006/relationships/vmlDrawing" Target="../drawings/vmlDrawing3.vml"/><Relationship Id="rId6" Type="http://schemas.openxmlformats.org/officeDocument/2006/relationships/image" Target="../media/image19.emf"/><Relationship Id="rId11" Type="http://schemas.openxmlformats.org/officeDocument/2006/relationships/image" Target="../media/image24.jpeg"/><Relationship Id="rId5" Type="http://schemas.openxmlformats.org/officeDocument/2006/relationships/oleObject" Target="../embeddings/oleObject3.bin"/><Relationship Id="rId10" Type="http://schemas.openxmlformats.org/officeDocument/2006/relationships/image" Target="../media/image23.png"/><Relationship Id="rId4" Type="http://schemas.openxmlformats.org/officeDocument/2006/relationships/notesSlide" Target="../notesSlides/notesSlide15.xml"/><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Microsoft_Word_97-2003___1.doc"/><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6.xml"/><Relationship Id="rId7" Type="http://schemas.openxmlformats.org/officeDocument/2006/relationships/image" Target="../media/image6.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5.jpeg"/><Relationship Id="rId11" Type="http://schemas.openxmlformats.org/officeDocument/2006/relationships/image" Target="../media/image3.emf"/><Relationship Id="rId5" Type="http://schemas.openxmlformats.org/officeDocument/2006/relationships/image" Target="../media/image4.jpeg"/><Relationship Id="rId10" Type="http://schemas.openxmlformats.org/officeDocument/2006/relationships/oleObject" Target="../embeddings/Microsoft_Excel_97-2003_______2.xls"/><Relationship Id="rId4" Type="http://schemas.openxmlformats.org/officeDocument/2006/relationships/notesSlide" Target="../notesSlides/notesSlide5.xml"/><Relationship Id="rId9"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9218" name="タイトル 1"/>
          <p:cNvSpPr>
            <a:spLocks noGrp="1"/>
          </p:cNvSpPr>
          <p:nvPr>
            <p:ph type="ctrTitle"/>
          </p:nvPr>
        </p:nvSpPr>
        <p:spPr>
          <a:xfrm>
            <a:off x="611560" y="1772816"/>
            <a:ext cx="7772028" cy="1830809"/>
          </a:xfrm>
        </p:spPr>
        <p:txBody>
          <a:bodyPr/>
          <a:lstStyle/>
          <a:p>
            <a:pPr eaLnBrk="1" hangingPunct="1"/>
            <a:r>
              <a:rPr lang="ja-JP" altLang="en-US" sz="5400" b="1" dirty="0" smtClean="0">
                <a:effectLst>
                  <a:outerShdw blurRad="38100" dist="38100" dir="2700000" algn="tl">
                    <a:srgbClr val="000000">
                      <a:alpha val="43137"/>
                    </a:srgbClr>
                  </a:outerShdw>
                </a:effectLst>
              </a:rPr>
              <a:t>在宅歯科医療連携室</a:t>
            </a:r>
            <a:r>
              <a:rPr lang="en-US" altLang="ja-JP" sz="5400" b="1" dirty="0" smtClean="0">
                <a:effectLst>
                  <a:outerShdw blurRad="38100" dist="38100" dir="2700000" algn="tl">
                    <a:srgbClr val="000000">
                      <a:alpha val="43137"/>
                    </a:srgbClr>
                  </a:outerShdw>
                </a:effectLst>
              </a:rPr>
              <a:t/>
            </a:r>
            <a:br>
              <a:rPr lang="en-US" altLang="ja-JP" sz="5400" b="1" dirty="0" smtClean="0">
                <a:effectLst>
                  <a:outerShdw blurRad="38100" dist="38100" dir="2700000" algn="tl">
                    <a:srgbClr val="000000">
                      <a:alpha val="43137"/>
                    </a:srgbClr>
                  </a:outerShdw>
                </a:effectLst>
              </a:rPr>
            </a:br>
            <a:r>
              <a:rPr lang="ja-JP" altLang="en-US" sz="2800" b="1" dirty="0" smtClean="0">
                <a:effectLst>
                  <a:outerShdw blurRad="38100" dist="38100" dir="2700000" algn="tl">
                    <a:srgbClr val="000000">
                      <a:alpha val="43137"/>
                    </a:srgbClr>
                  </a:outerShdw>
                </a:effectLst>
              </a:rPr>
              <a:t>～在宅患者と歯科医療との架け橋～</a:t>
            </a:r>
            <a:endParaRPr lang="ja-JP" altLang="en-US" sz="5400" b="1" dirty="0" smtClean="0">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1371600" y="4581525"/>
            <a:ext cx="6400800" cy="1057275"/>
          </a:xfrm>
        </p:spPr>
        <p:txBody>
          <a:bodyPr rtlCol="0">
            <a:normAutofit/>
          </a:bodyPr>
          <a:lstStyle/>
          <a:p>
            <a:pPr eaLnBrk="1" fontAlgn="auto" hangingPunct="1">
              <a:spcAft>
                <a:spcPts val="0"/>
              </a:spcAft>
              <a:buFont typeface="Arial" pitchFamily="34" charset="0"/>
              <a:buNone/>
              <a:defRPr/>
            </a:pPr>
            <a:r>
              <a:rPr lang="ja-JP" altLang="en-US" b="1" dirty="0" smtClean="0">
                <a:solidFill>
                  <a:srgbClr val="007FDE"/>
                </a:solidFill>
                <a:effectLst>
                  <a:outerShdw blurRad="38100" dist="38100" dir="2700000" algn="tl">
                    <a:srgbClr val="000000">
                      <a:alpha val="43137"/>
                    </a:srgbClr>
                  </a:outerShdw>
                </a:effectLst>
              </a:rPr>
              <a:t>社団法人富岡甘楽歯科医師会</a:t>
            </a:r>
            <a:endParaRPr lang="en-US" altLang="ja-JP" b="1" dirty="0" smtClean="0">
              <a:solidFill>
                <a:srgbClr val="007FDE"/>
              </a:solidFill>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r>
              <a:rPr lang="ja-JP" altLang="en-US" sz="1900" b="1" dirty="0" smtClean="0">
                <a:solidFill>
                  <a:srgbClr val="007FDE"/>
                </a:solidFill>
                <a:effectLst>
                  <a:outerShdw blurRad="38100" dist="38100" dir="2700000" algn="tl">
                    <a:srgbClr val="000000">
                      <a:alpha val="43137"/>
                    </a:srgbClr>
                  </a:outerShdw>
                </a:effectLst>
              </a:rPr>
              <a:t>歯科衛生士　松本裕美　入山久美子　中野友美</a:t>
            </a:r>
            <a:endParaRPr lang="en-US" altLang="ja-JP" sz="1900" b="1" dirty="0" smtClean="0">
              <a:solidFill>
                <a:srgbClr val="007FDE"/>
              </a:solidFill>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endParaRPr lang="ja-JP" altLang="en-US" dirty="0" smtClean="0"/>
          </a:p>
        </p:txBody>
      </p:sp>
      <p:sp>
        <p:nvSpPr>
          <p:cNvPr id="5" name="スライド番号プレースホルダ 4"/>
          <p:cNvSpPr>
            <a:spLocks noGrp="1"/>
          </p:cNvSpPr>
          <p:nvPr>
            <p:ph type="sldNum" sz="quarter" idx="12"/>
          </p:nvPr>
        </p:nvSpPr>
        <p:spPr/>
        <p:txBody>
          <a:bodyPr/>
          <a:lstStyle/>
          <a:p>
            <a:pPr>
              <a:defRPr/>
            </a:pPr>
            <a:fld id="{90765350-C8B7-4297-A46A-C464D5532D37}" type="slidenum">
              <a:rPr lang="ja-JP" altLang="en-US" sz="2400" b="1" smtClean="0">
                <a:solidFill>
                  <a:schemeClr val="tx1"/>
                </a:solidFill>
              </a:rPr>
              <a:pPr>
                <a:defRPr/>
              </a:pPr>
              <a:t>1</a:t>
            </a:fld>
            <a:endParaRPr lang="ja-JP" altLang="en-US" sz="2400" b="1" dirty="0">
              <a:solidFill>
                <a:schemeClr val="tx1"/>
              </a:solidFill>
            </a:endParaRPr>
          </a:p>
        </p:txBody>
      </p:sp>
    </p:spTree>
    <p:custDataLst>
      <p:tags r:id="rId1"/>
    </p:custDataLst>
  </p:cSld>
  <p:clrMapOvr>
    <a:masterClrMapping/>
  </p:clrMapOvr>
  <p:transition advTm="208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9218"/>
                                        </p:tgtEl>
                                        <p:attrNameLst>
                                          <p:attrName>style.color</p:attrName>
                                        </p:attrNameLst>
                                      </p:cBhvr>
                                      <p:to>
                                        <p:clrVal>
                                          <a:srgbClr val="00FF00"/>
                                        </p:clrVal>
                                      </p:to>
                                    </p:set>
                                    <p:set>
                                      <p:cBhvr>
                                        <p:cTn id="7" dur="500" autoRev="1" fill="hold"/>
                                        <p:tgtEl>
                                          <p:spTgt spid="9218"/>
                                        </p:tgtEl>
                                        <p:attrNameLst>
                                          <p:attrName>fillcolor</p:attrName>
                                        </p:attrNameLst>
                                      </p:cBhvr>
                                      <p:to>
                                        <p:clrVal>
                                          <a:srgbClr val="00FF00"/>
                                        </p:clrVal>
                                      </p:to>
                                    </p:set>
                                    <p:set>
                                      <p:cBhvr>
                                        <p:cTn id="8" dur="500" autoRev="1" fill="hold"/>
                                        <p:tgtEl>
                                          <p:spTgt spid="92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F5F6B881-BF1E-4C75-B55D-49B42E389C16}" type="slidenum">
              <a:rPr lang="ja-JP" altLang="en-US" smtClean="0"/>
              <a:pPr>
                <a:defRPr/>
              </a:pPr>
              <a:t>10</a:t>
            </a:fld>
            <a:endParaRPr lang="ja-JP" altLang="en-US" dirty="0"/>
          </a:p>
        </p:txBody>
      </p:sp>
      <p:graphicFrame>
        <p:nvGraphicFramePr>
          <p:cNvPr id="5" name="コンテンツ プレースホルダ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6" name="タイトル 1"/>
          <p:cNvSpPr>
            <a:spLocks noGrp="1"/>
          </p:cNvSpPr>
          <p:nvPr>
            <p:ph type="title"/>
          </p:nvPr>
        </p:nvSpPr>
        <p:spPr>
          <a:xfrm>
            <a:off x="457200" y="274638"/>
            <a:ext cx="5266928" cy="1143000"/>
          </a:xfrm>
        </p:spPr>
        <p:txBody>
          <a:bodyPr/>
          <a:lstStyle/>
          <a:p>
            <a:r>
              <a:rPr kumimoji="1" lang="ja-JP" altLang="en-US" b="1" dirty="0" smtClean="0">
                <a:solidFill>
                  <a:srgbClr val="002060"/>
                </a:solidFill>
                <a:effectLst>
                  <a:outerShdw blurRad="38100" dist="38100" dir="2700000" algn="tl">
                    <a:srgbClr val="000000">
                      <a:alpha val="43137"/>
                    </a:srgbClr>
                  </a:outerShdw>
                </a:effectLst>
              </a:rPr>
              <a:t>相談内容分類</a:t>
            </a:r>
            <a:endParaRPr kumimoji="1" lang="ja-JP" altLang="en-US" b="1" dirty="0">
              <a:solidFill>
                <a:srgbClr val="002060"/>
              </a:solidFill>
              <a:effectLst>
                <a:outerShdw blurRad="38100" dist="38100" dir="2700000" algn="tl">
                  <a:srgbClr val="000000">
                    <a:alpha val="43137"/>
                  </a:srgbClr>
                </a:outerShdw>
              </a:effectLst>
            </a:endParaRPr>
          </a:p>
        </p:txBody>
      </p:sp>
      <p:sp>
        <p:nvSpPr>
          <p:cNvPr id="7" name="テキスト ボックス 6"/>
          <p:cNvSpPr txBox="1"/>
          <p:nvPr/>
        </p:nvSpPr>
        <p:spPr>
          <a:xfrm>
            <a:off x="5724128" y="836712"/>
            <a:ext cx="3024336" cy="523220"/>
          </a:xfrm>
          <a:prstGeom prst="rect">
            <a:avLst/>
          </a:prstGeom>
          <a:noFill/>
        </p:spPr>
        <p:txBody>
          <a:bodyPr wrap="square" rtlCol="0">
            <a:spAutoFit/>
          </a:bodyPr>
          <a:lstStyle/>
          <a:p>
            <a:r>
              <a:rPr kumimoji="1" lang="en-US" altLang="ja-JP" sz="2800" dirty="0" smtClean="0"/>
              <a:t>1</a:t>
            </a:r>
            <a:r>
              <a:rPr kumimoji="1" lang="ja-JP" altLang="en-US" sz="2800" dirty="0" smtClean="0"/>
              <a:t>年間総数：</a:t>
            </a:r>
            <a:r>
              <a:rPr kumimoji="1" lang="en-US" altLang="ja-JP" sz="2800" dirty="0" smtClean="0"/>
              <a:t>146</a:t>
            </a:r>
            <a:r>
              <a:rPr kumimoji="1" lang="ja-JP" altLang="en-US" sz="2800" dirty="0" smtClean="0"/>
              <a:t>人</a:t>
            </a:r>
            <a:endParaRPr kumimoji="1" lang="ja-JP" altLang="en-US" sz="2800" dirty="0"/>
          </a:p>
        </p:txBody>
      </p:sp>
      <p:sp>
        <p:nvSpPr>
          <p:cNvPr id="8" name="テキスト ボックス 4"/>
          <p:cNvSpPr txBox="1">
            <a:spLocks noChangeArrowheads="1"/>
          </p:cNvSpPr>
          <p:nvPr/>
        </p:nvSpPr>
        <p:spPr bwMode="auto">
          <a:xfrm>
            <a:off x="5004048" y="6093296"/>
            <a:ext cx="2664296" cy="369332"/>
          </a:xfrm>
          <a:prstGeom prst="rect">
            <a:avLst/>
          </a:prstGeom>
          <a:noFill/>
          <a:ln w="9525">
            <a:noFill/>
            <a:miter lim="800000"/>
            <a:headEnd/>
            <a:tailEnd/>
          </a:ln>
        </p:spPr>
        <p:txBody>
          <a:bodyPr wrap="square">
            <a:spAutoFit/>
          </a:bodyPr>
          <a:lstStyle/>
          <a:p>
            <a:r>
              <a:rPr lang="ja-JP" altLang="en-US" dirty="0"/>
              <a:t>平成</a:t>
            </a:r>
            <a:r>
              <a:rPr lang="en-US" altLang="ja-JP" dirty="0"/>
              <a:t>23</a:t>
            </a:r>
            <a:r>
              <a:rPr lang="ja-JP" altLang="en-US" dirty="0" smtClean="0"/>
              <a:t>年</a:t>
            </a:r>
            <a:r>
              <a:rPr lang="en-US" altLang="ja-JP" dirty="0" smtClean="0"/>
              <a:t>10</a:t>
            </a:r>
            <a:r>
              <a:rPr lang="ja-JP" altLang="en-US" dirty="0" smtClean="0"/>
              <a:t>月</a:t>
            </a:r>
            <a:r>
              <a:rPr lang="en-US" altLang="ja-JP" dirty="0" smtClean="0"/>
              <a:t>31</a:t>
            </a:r>
            <a:r>
              <a:rPr lang="ja-JP" altLang="en-US" dirty="0" smtClean="0"/>
              <a:t>日</a:t>
            </a:r>
            <a:r>
              <a:rPr lang="ja-JP" altLang="en-US" dirty="0"/>
              <a:t>現在</a:t>
            </a:r>
          </a:p>
        </p:txBody>
      </p:sp>
      <p:sp>
        <p:nvSpPr>
          <p:cNvPr id="9" name="テキスト ボックス 8"/>
          <p:cNvSpPr txBox="1"/>
          <p:nvPr/>
        </p:nvSpPr>
        <p:spPr>
          <a:xfrm>
            <a:off x="6012160" y="3284984"/>
            <a:ext cx="864096" cy="923330"/>
          </a:xfrm>
          <a:prstGeom prst="rect">
            <a:avLst/>
          </a:prstGeom>
          <a:noFill/>
        </p:spPr>
        <p:txBody>
          <a:bodyPr wrap="square" rtlCol="0">
            <a:spAutoFit/>
          </a:bodyPr>
          <a:lstStyle/>
          <a:p>
            <a:pPr algn="ctr"/>
            <a:r>
              <a:rPr kumimoji="1" lang="ja-JP" altLang="en-US" b="1" dirty="0" smtClean="0"/>
              <a:t>義歯</a:t>
            </a:r>
            <a:endParaRPr kumimoji="1" lang="en-US" altLang="ja-JP" b="1" dirty="0" smtClean="0"/>
          </a:p>
          <a:p>
            <a:pPr algn="ctr"/>
            <a:r>
              <a:rPr lang="en-US" altLang="ja-JP" b="1" dirty="0" smtClean="0"/>
              <a:t>84</a:t>
            </a:r>
            <a:r>
              <a:rPr lang="ja-JP" altLang="en-US" b="1" dirty="0" smtClean="0"/>
              <a:t>人</a:t>
            </a:r>
            <a:r>
              <a:rPr lang="en-US" altLang="ja-JP" b="1" dirty="0" smtClean="0"/>
              <a:t>58</a:t>
            </a:r>
            <a:r>
              <a:rPr lang="ja-JP" altLang="en-US" b="1" dirty="0" smtClean="0"/>
              <a:t>％</a:t>
            </a:r>
            <a:endParaRPr kumimoji="1" lang="ja-JP" altLang="en-US" b="1" dirty="0"/>
          </a:p>
        </p:txBody>
      </p:sp>
      <p:sp>
        <p:nvSpPr>
          <p:cNvPr id="10" name="テキスト ボックス 9"/>
          <p:cNvSpPr txBox="1"/>
          <p:nvPr/>
        </p:nvSpPr>
        <p:spPr>
          <a:xfrm>
            <a:off x="2483768" y="3140968"/>
            <a:ext cx="864096" cy="923330"/>
          </a:xfrm>
          <a:prstGeom prst="rect">
            <a:avLst/>
          </a:prstGeom>
          <a:noFill/>
        </p:spPr>
        <p:txBody>
          <a:bodyPr wrap="square" rtlCol="0">
            <a:spAutoFit/>
          </a:bodyPr>
          <a:lstStyle/>
          <a:p>
            <a:pPr algn="ctr"/>
            <a:r>
              <a:rPr kumimoji="1" lang="ja-JP" altLang="en-US" b="1" dirty="0" smtClean="0"/>
              <a:t>歯</a:t>
            </a:r>
            <a:endParaRPr kumimoji="1" lang="en-US" altLang="ja-JP" b="1" dirty="0" smtClean="0"/>
          </a:p>
          <a:p>
            <a:pPr algn="ctr"/>
            <a:r>
              <a:rPr lang="en-US" altLang="ja-JP" b="1" dirty="0" smtClean="0"/>
              <a:t>50</a:t>
            </a:r>
            <a:r>
              <a:rPr lang="ja-JP" altLang="en-US" b="1" dirty="0" smtClean="0"/>
              <a:t>人</a:t>
            </a:r>
            <a:r>
              <a:rPr lang="en-US" altLang="ja-JP" b="1" dirty="0" smtClean="0"/>
              <a:t>34</a:t>
            </a:r>
            <a:r>
              <a:rPr lang="ja-JP" altLang="en-US" b="1" dirty="0" smtClean="0"/>
              <a:t>％</a:t>
            </a:r>
            <a:endParaRPr kumimoji="1" lang="ja-JP" altLang="en-US" b="1" dirty="0"/>
          </a:p>
        </p:txBody>
      </p:sp>
    </p:spTree>
    <p:custDataLst>
      <p:tags r:id="rId1"/>
    </p:custDataLst>
  </p:cSld>
  <p:clrMapOvr>
    <a:masterClrMapping/>
  </p:clrMapOvr>
  <p:transition advTm="249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2" calcmode="lin" valueType="num">
                                      <p:cBhvr override="childStyle">
                                        <p:cTn id="6" dur="500" fill="hold"/>
                                        <p:tgtEl>
                                          <p:spTgt spid="9"/>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4" presetClass="emph" presetSubtype="2" fill="hold" grpId="0" nodeType="clickEffect">
                                  <p:stCondLst>
                                    <p:cond delay="0"/>
                                  </p:stCondLst>
                                  <p:childTnLst>
                                    <p:anim to="1.2" calcmode="lin" valueType="num">
                                      <p:cBhvr override="childStyle">
                                        <p:cTn id="10" dur="500" fill="hold"/>
                                        <p:tgtEl>
                                          <p:spTgt spid="1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F5F6B881-BF1E-4C75-B55D-49B42E389C16}" type="slidenum">
              <a:rPr lang="ja-JP" altLang="en-US" sz="1600" smtClean="0"/>
              <a:pPr>
                <a:defRPr/>
              </a:pPr>
              <a:t>11</a:t>
            </a:fld>
            <a:endParaRPr lang="ja-JP" altLang="en-US" sz="1600" dirty="0"/>
          </a:p>
        </p:txBody>
      </p:sp>
      <p:sp>
        <p:nvSpPr>
          <p:cNvPr id="6" name="タイトル 1"/>
          <p:cNvSpPr>
            <a:spLocks noGrp="1"/>
          </p:cNvSpPr>
          <p:nvPr>
            <p:ph type="title"/>
          </p:nvPr>
        </p:nvSpPr>
        <p:spPr>
          <a:xfrm>
            <a:off x="0" y="0"/>
            <a:ext cx="8100392" cy="1143000"/>
          </a:xfrm>
        </p:spPr>
        <p:txBody>
          <a:bodyPr/>
          <a:lstStyle/>
          <a:p>
            <a:r>
              <a:rPr kumimoji="1" lang="ja-JP" altLang="en-US" b="1" dirty="0" smtClean="0">
                <a:solidFill>
                  <a:srgbClr val="002060"/>
                </a:solidFill>
                <a:effectLst>
                  <a:outerShdw blurRad="38100" dist="38100" dir="2700000" algn="tl">
                    <a:srgbClr val="000000">
                      <a:alpha val="43137"/>
                    </a:srgbClr>
                  </a:outerShdw>
                </a:effectLst>
              </a:rPr>
              <a:t>連携室訪問</a:t>
            </a:r>
            <a:r>
              <a:rPr kumimoji="1" lang="ja-JP" altLang="en-US" sz="3600" b="1" dirty="0" smtClean="0">
                <a:solidFill>
                  <a:srgbClr val="002060"/>
                </a:solidFill>
                <a:effectLst>
                  <a:outerShdw blurRad="38100" dist="38100" dir="2700000" algn="tl">
                    <a:srgbClr val="000000">
                      <a:alpha val="43137"/>
                    </a:srgbClr>
                  </a:outerShdw>
                </a:effectLst>
              </a:rPr>
              <a:t>（歯科衛生士による訪問）</a:t>
            </a:r>
            <a:endParaRPr kumimoji="1" lang="ja-JP" altLang="en-US" b="1" dirty="0">
              <a:solidFill>
                <a:srgbClr val="002060"/>
              </a:solidFill>
              <a:effectLst>
                <a:outerShdw blurRad="38100" dist="38100" dir="2700000" algn="tl">
                  <a:srgbClr val="000000">
                    <a:alpha val="43137"/>
                  </a:srgbClr>
                </a:outerShdw>
              </a:effectLst>
            </a:endParaRPr>
          </a:p>
        </p:txBody>
      </p:sp>
      <p:sp>
        <p:nvSpPr>
          <p:cNvPr id="7" name="テキスト ボックス 4"/>
          <p:cNvSpPr txBox="1">
            <a:spLocks noChangeArrowheads="1"/>
          </p:cNvSpPr>
          <p:nvPr/>
        </p:nvSpPr>
        <p:spPr bwMode="auto">
          <a:xfrm>
            <a:off x="4860032" y="6309320"/>
            <a:ext cx="2809057" cy="369332"/>
          </a:xfrm>
          <a:prstGeom prst="rect">
            <a:avLst/>
          </a:prstGeom>
          <a:noFill/>
          <a:ln w="9525">
            <a:noFill/>
            <a:miter lim="800000"/>
            <a:headEnd/>
            <a:tailEnd/>
          </a:ln>
        </p:spPr>
        <p:txBody>
          <a:bodyPr wrap="square">
            <a:spAutoFit/>
          </a:bodyPr>
          <a:lstStyle/>
          <a:p>
            <a:r>
              <a:rPr lang="ja-JP" altLang="en-US" dirty="0"/>
              <a:t>平成</a:t>
            </a:r>
            <a:r>
              <a:rPr lang="en-US" altLang="ja-JP" dirty="0"/>
              <a:t>23</a:t>
            </a:r>
            <a:r>
              <a:rPr lang="ja-JP" altLang="en-US" dirty="0" smtClean="0"/>
              <a:t>年</a:t>
            </a:r>
            <a:r>
              <a:rPr lang="en-US" altLang="ja-JP" dirty="0" smtClean="0"/>
              <a:t>10</a:t>
            </a:r>
            <a:r>
              <a:rPr lang="ja-JP" altLang="en-US" dirty="0" smtClean="0"/>
              <a:t>月</a:t>
            </a:r>
            <a:r>
              <a:rPr lang="en-US" altLang="ja-JP" dirty="0" smtClean="0"/>
              <a:t>31</a:t>
            </a:r>
            <a:r>
              <a:rPr lang="ja-JP" altLang="en-US" dirty="0" smtClean="0"/>
              <a:t>日</a:t>
            </a:r>
            <a:r>
              <a:rPr lang="ja-JP" altLang="en-US" dirty="0"/>
              <a:t>現在</a:t>
            </a:r>
          </a:p>
        </p:txBody>
      </p:sp>
      <p:graphicFrame>
        <p:nvGraphicFramePr>
          <p:cNvPr id="9" name="コンテンツ プレースホルダ 8"/>
          <p:cNvGraphicFramePr>
            <a:graphicFrameLocks noGrp="1"/>
          </p:cNvGraphicFramePr>
          <p:nvPr>
            <p:ph idx="1"/>
          </p:nvPr>
        </p:nvGraphicFramePr>
        <p:xfrm>
          <a:off x="251520" y="1556792"/>
          <a:ext cx="8614792" cy="4680520"/>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p:cNvSpPr txBox="1"/>
          <p:nvPr/>
        </p:nvSpPr>
        <p:spPr>
          <a:xfrm>
            <a:off x="4283968" y="1052736"/>
            <a:ext cx="4427984" cy="369332"/>
          </a:xfrm>
          <a:prstGeom prst="rect">
            <a:avLst/>
          </a:prstGeom>
          <a:solidFill>
            <a:prstClr val="white"/>
          </a:solidFill>
        </p:spPr>
        <p:txBody>
          <a:bodyPr wrap="square" rtlCol="0">
            <a:spAutoFit/>
          </a:bodyPr>
          <a:lstStyle/>
          <a:p>
            <a:r>
              <a:rPr lang="ja-JP" altLang="en-US" b="1" dirty="0" smtClean="0">
                <a:effectLst>
                  <a:outerShdw blurRad="38100" dist="38100" dir="2700000" algn="tl">
                    <a:srgbClr val="000000">
                      <a:alpha val="43137"/>
                    </a:srgbClr>
                  </a:outerShdw>
                </a:effectLst>
              </a:rPr>
              <a:t>年間実施総数：</a:t>
            </a:r>
            <a:r>
              <a:rPr kumimoji="1" lang="ja-JP" altLang="en-US" b="1" dirty="0" smtClean="0">
                <a:effectLst>
                  <a:outerShdw blurRad="38100" dist="38100" dir="2700000" algn="tl">
                    <a:srgbClr val="000000">
                      <a:alpha val="43137"/>
                    </a:srgbClr>
                  </a:outerShdw>
                </a:effectLst>
              </a:rPr>
              <a:t>６１人　　　　月平均　</a:t>
            </a:r>
            <a:r>
              <a:rPr kumimoji="1" lang="en-US" altLang="ja-JP" b="1" dirty="0" smtClean="0">
                <a:effectLst>
                  <a:outerShdw blurRad="38100" dist="38100" dir="2700000" algn="tl">
                    <a:srgbClr val="000000">
                      <a:alpha val="43137"/>
                    </a:srgbClr>
                  </a:outerShdw>
                </a:effectLst>
              </a:rPr>
              <a:t>5</a:t>
            </a:r>
            <a:r>
              <a:rPr kumimoji="1" lang="ja-JP" altLang="en-US" b="1" dirty="0" smtClean="0">
                <a:effectLst>
                  <a:outerShdw blurRad="38100" dist="38100" dir="2700000" algn="tl">
                    <a:srgbClr val="000000">
                      <a:alpha val="43137"/>
                    </a:srgbClr>
                  </a:outerShdw>
                </a:effectLst>
              </a:rPr>
              <a:t>人</a:t>
            </a:r>
            <a:endParaRPr kumimoji="1" lang="en-US" altLang="ja-JP" b="1" dirty="0" smtClean="0">
              <a:effectLst>
                <a:outerShdw blurRad="38100" dist="38100" dir="2700000" algn="tl">
                  <a:srgbClr val="000000">
                    <a:alpha val="43137"/>
                  </a:srgbClr>
                </a:outerShdw>
              </a:effectLst>
            </a:endParaRPr>
          </a:p>
        </p:txBody>
      </p:sp>
      <p:sp>
        <p:nvSpPr>
          <p:cNvPr id="11" name="テキスト ボックス 10"/>
          <p:cNvSpPr txBox="1"/>
          <p:nvPr/>
        </p:nvSpPr>
        <p:spPr>
          <a:xfrm>
            <a:off x="1835696" y="2924944"/>
            <a:ext cx="5832648" cy="1477328"/>
          </a:xfrm>
          <a:prstGeom prst="rect">
            <a:avLst/>
          </a:prstGeom>
          <a:solidFill>
            <a:srgbClr val="FFFFCC"/>
          </a:solidFill>
        </p:spPr>
        <p:txBody>
          <a:bodyPr wrap="square" rtlCol="0">
            <a:spAutoFit/>
          </a:bodyPr>
          <a:lstStyle/>
          <a:p>
            <a:endParaRPr lang="en-US" altLang="ja-JP" sz="2400" dirty="0" smtClean="0"/>
          </a:p>
          <a:p>
            <a:pPr algn="ctr"/>
            <a:r>
              <a:rPr lang="ja-JP" altLang="en-US" sz="2400" b="1" dirty="0" smtClean="0">
                <a:effectLst>
                  <a:outerShdw blurRad="38100" dist="38100" dir="2700000" algn="tl">
                    <a:srgbClr val="000000">
                      <a:alpha val="43137"/>
                    </a:srgbClr>
                  </a:outerShdw>
                </a:effectLst>
              </a:rPr>
              <a:t>相談者２人～３人に１回の割合（</a:t>
            </a:r>
            <a:r>
              <a:rPr lang="en-US" altLang="ja-JP" sz="2400" b="1" dirty="0" smtClean="0">
                <a:effectLst>
                  <a:outerShdw blurRad="38100" dist="38100" dir="2700000" algn="tl">
                    <a:srgbClr val="000000">
                      <a:alpha val="43137"/>
                    </a:srgbClr>
                  </a:outerShdw>
                </a:effectLst>
              </a:rPr>
              <a:t>42</a:t>
            </a:r>
            <a:r>
              <a:rPr lang="ja-JP" altLang="en-US" sz="2400" b="1" dirty="0" smtClean="0">
                <a:effectLst>
                  <a:outerShdw blurRad="38100" dist="38100" dir="2700000" algn="tl">
                    <a:srgbClr val="000000">
                      <a:alpha val="43137"/>
                    </a:srgbClr>
                  </a:outerShdw>
                </a:effectLst>
              </a:rPr>
              <a:t>％）で</a:t>
            </a:r>
            <a:endParaRPr lang="en-US" altLang="ja-JP" sz="2400" b="1" dirty="0" smtClean="0">
              <a:effectLst>
                <a:outerShdw blurRad="38100" dist="38100" dir="2700000" algn="tl">
                  <a:srgbClr val="000000">
                    <a:alpha val="43137"/>
                  </a:srgbClr>
                </a:outerShdw>
              </a:effectLst>
            </a:endParaRPr>
          </a:p>
          <a:p>
            <a:pPr algn="ctr"/>
            <a:r>
              <a:rPr lang="ja-JP" altLang="en-US" sz="2400" b="1" dirty="0" smtClean="0">
                <a:effectLst>
                  <a:outerShdw blurRad="38100" dist="38100" dir="2700000" algn="tl">
                    <a:srgbClr val="000000">
                      <a:alpha val="43137"/>
                    </a:srgbClr>
                  </a:outerShdw>
                </a:effectLst>
              </a:rPr>
              <a:t>連携室訪問を実施</a:t>
            </a:r>
            <a:endParaRPr lang="en-US" altLang="ja-JP" sz="2400" b="1" dirty="0" smtClean="0">
              <a:effectLst>
                <a:outerShdw blurRad="38100" dist="38100" dir="2700000" algn="tl">
                  <a:srgbClr val="000000">
                    <a:alpha val="43137"/>
                  </a:srgbClr>
                </a:outerShdw>
              </a:effectLst>
            </a:endParaRPr>
          </a:p>
          <a:p>
            <a:endParaRPr kumimoji="1" lang="ja-JP" altLang="en-US" dirty="0"/>
          </a:p>
        </p:txBody>
      </p:sp>
    </p:spTree>
    <p:custDataLst>
      <p:tags r:id="rId1"/>
    </p:custDataLst>
  </p:cSld>
  <p:clrMapOvr>
    <a:masterClrMapping/>
  </p:clrMapOvr>
  <p:transition advTm="192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9512" y="980728"/>
            <a:ext cx="4266220" cy="2308324"/>
          </a:xfrm>
          <a:prstGeom prst="rect">
            <a:avLst/>
          </a:prstGeom>
          <a:solidFill>
            <a:srgbClr val="57D3FF"/>
          </a:solidFill>
          <a:ln w="41275">
            <a:solidFill>
              <a:schemeClr val="tx2"/>
            </a:solidFill>
          </a:ln>
        </p:spPr>
        <p:txBody>
          <a:bodyPr wrap="square" rtlCol="0">
            <a:spAutoFit/>
          </a:bodyPr>
          <a:lstStyle/>
          <a:p>
            <a:pPr>
              <a:lnSpc>
                <a:spcPct val="150000"/>
              </a:lnSpc>
            </a:pPr>
            <a:r>
              <a:rPr lang="ja-JP" altLang="en-US" sz="2400" b="1" dirty="0" smtClean="0"/>
              <a:t>場所の確認</a:t>
            </a:r>
            <a:endParaRPr lang="en-US" altLang="ja-JP" sz="2400" b="1" dirty="0" smtClean="0"/>
          </a:p>
          <a:p>
            <a:pPr>
              <a:lnSpc>
                <a:spcPct val="150000"/>
              </a:lnSpc>
            </a:pPr>
            <a:r>
              <a:rPr lang="ja-JP" altLang="en-US" sz="2400" b="1" dirty="0" smtClean="0"/>
              <a:t>駐車場・診療場所</a:t>
            </a:r>
            <a:endParaRPr lang="en-US" altLang="ja-JP" sz="2400" b="1" dirty="0" smtClean="0"/>
          </a:p>
          <a:p>
            <a:pPr>
              <a:lnSpc>
                <a:spcPct val="150000"/>
              </a:lnSpc>
            </a:pPr>
            <a:r>
              <a:rPr lang="ja-JP" altLang="en-US" sz="2400" b="1" dirty="0" smtClean="0"/>
              <a:t>診療体位の確保の可否</a:t>
            </a:r>
            <a:endParaRPr lang="en-US" altLang="ja-JP" sz="2400" b="1" dirty="0" smtClean="0"/>
          </a:p>
          <a:p>
            <a:pPr>
              <a:lnSpc>
                <a:spcPct val="150000"/>
              </a:lnSpc>
            </a:pPr>
            <a:r>
              <a:rPr lang="ja-JP" altLang="en-US" sz="2400" b="1" dirty="0" smtClean="0"/>
              <a:t>家族の協力度　　・　</a:t>
            </a:r>
            <a:r>
              <a:rPr lang="ja-JP" altLang="en-US" sz="2400" b="1" dirty="0" smtClean="0">
                <a:solidFill>
                  <a:srgbClr val="FF0000"/>
                </a:solidFill>
              </a:rPr>
              <a:t>主訴</a:t>
            </a:r>
            <a:r>
              <a:rPr lang="ja-JP" altLang="en-US" sz="2400" b="1" dirty="0" smtClean="0"/>
              <a:t>　　　　　　　</a:t>
            </a:r>
            <a:endParaRPr kumimoji="1" lang="ja-JP" altLang="en-US" sz="2400" b="1" dirty="0"/>
          </a:p>
        </p:txBody>
      </p:sp>
      <p:pic>
        <p:nvPicPr>
          <p:cNvPr id="12" name="図 11" descr="IMGP0305.JPG"/>
          <p:cNvPicPr>
            <a:picLocks noChangeAspect="1"/>
          </p:cNvPicPr>
          <p:nvPr/>
        </p:nvPicPr>
        <p:blipFill>
          <a:blip r:embed="rId4" cstate="print"/>
          <a:srcRect t="22975"/>
          <a:stretch>
            <a:fillRect/>
          </a:stretch>
        </p:blipFill>
        <p:spPr>
          <a:xfrm>
            <a:off x="4499992" y="2996952"/>
            <a:ext cx="4644008" cy="3861049"/>
          </a:xfrm>
          <a:prstGeom prst="rect">
            <a:avLst/>
          </a:prstGeom>
        </p:spPr>
      </p:pic>
      <p:pic>
        <p:nvPicPr>
          <p:cNvPr id="6" name="図 5" descr="IMGP0299.JPG"/>
          <p:cNvPicPr>
            <a:picLocks noChangeAspect="1"/>
          </p:cNvPicPr>
          <p:nvPr/>
        </p:nvPicPr>
        <p:blipFill>
          <a:blip r:embed="rId5" cstate="print"/>
          <a:srcRect t="25315"/>
          <a:stretch>
            <a:fillRect/>
          </a:stretch>
        </p:blipFill>
        <p:spPr>
          <a:xfrm>
            <a:off x="4499992" y="2492896"/>
            <a:ext cx="4644008" cy="4365104"/>
          </a:xfrm>
          <a:prstGeom prst="rect">
            <a:avLst/>
          </a:prstGeom>
        </p:spPr>
      </p:pic>
      <p:pic>
        <p:nvPicPr>
          <p:cNvPr id="7" name="図 6" descr="IMGP0300.JPG"/>
          <p:cNvPicPr>
            <a:picLocks noChangeAspect="1"/>
          </p:cNvPicPr>
          <p:nvPr/>
        </p:nvPicPr>
        <p:blipFill>
          <a:blip r:embed="rId6" cstate="print"/>
          <a:stretch>
            <a:fillRect/>
          </a:stretch>
        </p:blipFill>
        <p:spPr>
          <a:xfrm>
            <a:off x="4170754" y="2492896"/>
            <a:ext cx="4973246" cy="4653136"/>
          </a:xfrm>
          <a:prstGeom prst="rect">
            <a:avLst/>
          </a:prstGeom>
        </p:spPr>
      </p:pic>
      <p:pic>
        <p:nvPicPr>
          <p:cNvPr id="8" name="図 7" descr="IMGP0301.JPG"/>
          <p:cNvPicPr>
            <a:picLocks noChangeAspect="1"/>
          </p:cNvPicPr>
          <p:nvPr/>
        </p:nvPicPr>
        <p:blipFill>
          <a:blip r:embed="rId7" cstate="print"/>
          <a:stretch>
            <a:fillRect/>
          </a:stretch>
        </p:blipFill>
        <p:spPr>
          <a:xfrm>
            <a:off x="4067944" y="2492896"/>
            <a:ext cx="5076056" cy="4725144"/>
          </a:xfrm>
          <a:prstGeom prst="rect">
            <a:avLst/>
          </a:prstGeom>
        </p:spPr>
      </p:pic>
      <p:sp>
        <p:nvSpPr>
          <p:cNvPr id="22" name="スライド番号プレースホルダ 21"/>
          <p:cNvSpPr>
            <a:spLocks noGrp="1"/>
          </p:cNvSpPr>
          <p:nvPr>
            <p:ph type="sldNum" sz="quarter" idx="12"/>
          </p:nvPr>
        </p:nvSpPr>
        <p:spPr>
          <a:xfrm>
            <a:off x="7010400" y="6492875"/>
            <a:ext cx="2133600" cy="365125"/>
          </a:xfrm>
        </p:spPr>
        <p:txBody>
          <a:bodyPr/>
          <a:lstStyle/>
          <a:p>
            <a:pPr>
              <a:defRPr/>
            </a:pPr>
            <a:fld id="{F5F6B881-BF1E-4C75-B55D-49B42E389C16}" type="slidenum">
              <a:rPr lang="ja-JP" altLang="en-US" sz="2400" smtClean="0">
                <a:solidFill>
                  <a:schemeClr val="tx1"/>
                </a:solidFill>
              </a:rPr>
              <a:pPr>
                <a:defRPr/>
              </a:pPr>
              <a:t>12</a:t>
            </a:fld>
            <a:endParaRPr lang="ja-JP" altLang="en-US" sz="2400" dirty="0">
              <a:solidFill>
                <a:schemeClr val="tx1"/>
              </a:solidFill>
            </a:endParaRPr>
          </a:p>
        </p:txBody>
      </p:sp>
      <p:sp>
        <p:nvSpPr>
          <p:cNvPr id="11" name="テキスト ボックス 10"/>
          <p:cNvSpPr txBox="1"/>
          <p:nvPr/>
        </p:nvSpPr>
        <p:spPr>
          <a:xfrm>
            <a:off x="179512" y="980728"/>
            <a:ext cx="4392488" cy="2585323"/>
          </a:xfrm>
          <a:prstGeom prst="rect">
            <a:avLst/>
          </a:prstGeom>
          <a:solidFill>
            <a:srgbClr val="FFFFCC"/>
          </a:solidFill>
          <a:ln w="41275">
            <a:solidFill>
              <a:schemeClr val="tx2"/>
            </a:solidFill>
          </a:ln>
        </p:spPr>
        <p:txBody>
          <a:bodyPr wrap="square" rtlCol="0">
            <a:spAutoFit/>
          </a:bodyPr>
          <a:lstStyle/>
          <a:p>
            <a:r>
              <a:rPr kumimoji="1" lang="ja-JP" altLang="en-US" b="1" dirty="0" smtClean="0">
                <a:effectLst>
                  <a:outerShdw blurRad="38100" dist="38100" dir="2700000" algn="tl">
                    <a:srgbClr val="000000">
                      <a:alpha val="43137"/>
                    </a:srgbClr>
                  </a:outerShdw>
                </a:effectLst>
              </a:rPr>
              <a:t>事例　　　　　　　　　</a:t>
            </a:r>
            <a:r>
              <a:rPr kumimoji="1" lang="en-US" altLang="ja-JP" b="1" dirty="0" smtClean="0">
                <a:effectLst>
                  <a:outerShdw blurRad="38100" dist="38100" dir="2700000" algn="tl">
                    <a:srgbClr val="000000">
                      <a:alpha val="43137"/>
                    </a:srgbClr>
                  </a:outerShdw>
                </a:effectLst>
              </a:rPr>
              <a:t>R</a:t>
            </a:r>
            <a:r>
              <a:rPr kumimoji="1" lang="ja-JP" altLang="en-US" b="1" dirty="0" smtClean="0">
                <a:effectLst>
                  <a:outerShdw blurRad="38100" dist="38100" dir="2700000" algn="tl">
                    <a:srgbClr val="000000">
                      <a:alpha val="43137"/>
                    </a:srgbClr>
                  </a:outerShdw>
                </a:effectLst>
              </a:rPr>
              <a:t>・</a:t>
            </a:r>
            <a:r>
              <a:rPr kumimoji="1" lang="en-US" altLang="ja-JP" b="1" dirty="0" smtClean="0">
                <a:effectLst>
                  <a:outerShdw blurRad="38100" dist="38100" dir="2700000" algn="tl">
                    <a:srgbClr val="000000">
                      <a:alpha val="43137"/>
                    </a:srgbClr>
                  </a:outerShdw>
                </a:effectLst>
              </a:rPr>
              <a:t>I </a:t>
            </a:r>
            <a:r>
              <a:rPr kumimoji="1" lang="ja-JP" altLang="en-US" b="1" dirty="0" smtClean="0">
                <a:effectLst>
                  <a:outerShdw blurRad="38100" dist="38100" dir="2700000" algn="tl">
                    <a:srgbClr val="000000">
                      <a:alpha val="43137"/>
                    </a:srgbClr>
                  </a:outerShdw>
                </a:effectLst>
              </a:rPr>
              <a:t>さん </a:t>
            </a:r>
            <a:r>
              <a:rPr lang="en-US" altLang="ja-JP" b="1" dirty="0" smtClean="0">
                <a:effectLst>
                  <a:outerShdw blurRad="38100" dist="38100" dir="2700000" algn="tl">
                    <a:srgbClr val="000000">
                      <a:alpha val="43137"/>
                    </a:srgbClr>
                  </a:outerShdw>
                </a:effectLst>
              </a:rPr>
              <a:t>103</a:t>
            </a:r>
            <a:r>
              <a:rPr lang="ja-JP" altLang="en-US" b="1" dirty="0" smtClean="0">
                <a:effectLst>
                  <a:outerShdw blurRad="38100" dist="38100" dir="2700000" algn="tl">
                    <a:srgbClr val="000000">
                      <a:alpha val="43137"/>
                    </a:srgbClr>
                  </a:outerShdw>
                </a:effectLst>
              </a:rPr>
              <a:t>歳　女性</a:t>
            </a:r>
            <a:endParaRPr lang="en-US" altLang="ja-JP" b="1" dirty="0" smtClean="0">
              <a:effectLst>
                <a:outerShdw blurRad="38100" dist="38100" dir="2700000" algn="tl">
                  <a:srgbClr val="000000">
                    <a:alpha val="43137"/>
                  </a:srgbClr>
                </a:outerShdw>
              </a:effectLst>
            </a:endParaRPr>
          </a:p>
          <a:p>
            <a:r>
              <a:rPr lang="ja-JP" altLang="en-US" b="1" dirty="0" smtClean="0">
                <a:effectLst>
                  <a:outerShdw blurRad="38100" dist="38100" dir="2700000" algn="tl">
                    <a:srgbClr val="000000">
                      <a:alpha val="43137"/>
                    </a:srgbClr>
                  </a:outerShdw>
                </a:effectLst>
              </a:rPr>
              <a:t>　　　要介護</a:t>
            </a:r>
            <a:r>
              <a:rPr lang="en-US" altLang="ja-JP" b="1" dirty="0">
                <a:effectLst>
                  <a:outerShdw blurRad="38100" dist="38100" dir="2700000" algn="tl">
                    <a:srgbClr val="000000">
                      <a:alpha val="43137"/>
                    </a:srgbClr>
                  </a:outerShdw>
                </a:effectLst>
              </a:rPr>
              <a:t>Ⅲ</a:t>
            </a:r>
            <a:r>
              <a:rPr lang="ja-JP" altLang="en-US" b="1" dirty="0">
                <a:effectLst>
                  <a:outerShdw blurRad="38100" dist="38100" dir="2700000" algn="tl">
                    <a:srgbClr val="000000">
                      <a:alpha val="43137"/>
                    </a:srgbClr>
                  </a:outerShdw>
                </a:effectLst>
              </a:rPr>
              <a:t>　　　　　　</a:t>
            </a:r>
            <a:endParaRPr lang="en-US" altLang="ja-JP" b="1" dirty="0">
              <a:effectLst>
                <a:outerShdw blurRad="38100" dist="38100" dir="2700000" algn="tl">
                  <a:srgbClr val="000000">
                    <a:alpha val="43137"/>
                  </a:srgbClr>
                </a:outerShdw>
              </a:effectLst>
            </a:endParaRPr>
          </a:p>
          <a:p>
            <a:r>
              <a:rPr lang="ja-JP" altLang="en-US" b="1" dirty="0" smtClean="0">
                <a:effectLst>
                  <a:outerShdw blurRad="38100" dist="38100" dir="2700000" algn="tl">
                    <a:srgbClr val="000000">
                      <a:alpha val="43137"/>
                    </a:srgbClr>
                  </a:outerShdw>
                </a:effectLst>
              </a:rPr>
              <a:t>　　　主</a:t>
            </a:r>
            <a:r>
              <a:rPr lang="ja-JP" altLang="en-US" b="1" dirty="0">
                <a:effectLst>
                  <a:outerShdw blurRad="38100" dist="38100" dir="2700000" algn="tl">
                    <a:srgbClr val="000000">
                      <a:alpha val="43137"/>
                    </a:srgbClr>
                  </a:outerShdw>
                </a:effectLst>
              </a:rPr>
              <a:t>たる介護者　　　娘</a:t>
            </a:r>
            <a:r>
              <a:rPr lang="en-US" altLang="ja-JP" b="1" dirty="0">
                <a:effectLst>
                  <a:outerShdw blurRad="38100" dist="38100" dir="2700000" algn="tl">
                    <a:srgbClr val="000000">
                      <a:alpha val="43137"/>
                    </a:srgbClr>
                  </a:outerShdw>
                </a:effectLst>
              </a:rPr>
              <a:t>(</a:t>
            </a:r>
            <a:r>
              <a:rPr lang="ja-JP" altLang="en-US" b="1" dirty="0">
                <a:effectLst>
                  <a:outerShdw blurRad="38100" dist="38100" dir="2700000" algn="tl">
                    <a:srgbClr val="000000">
                      <a:alpha val="43137"/>
                    </a:srgbClr>
                  </a:outerShdw>
                </a:effectLst>
              </a:rPr>
              <a:t>同居）</a:t>
            </a:r>
            <a:endParaRPr lang="en-US" altLang="ja-JP" b="1" dirty="0">
              <a:effectLst>
                <a:outerShdw blurRad="38100" dist="38100" dir="2700000" algn="tl">
                  <a:srgbClr val="000000">
                    <a:alpha val="43137"/>
                  </a:srgbClr>
                </a:outerShdw>
              </a:effectLst>
            </a:endParaRPr>
          </a:p>
          <a:p>
            <a:endParaRPr lang="en-US" altLang="ja-JP" b="1" dirty="0" smtClean="0">
              <a:effectLst>
                <a:outerShdw blurRad="38100" dist="38100" dir="2700000" algn="tl">
                  <a:srgbClr val="000000">
                    <a:alpha val="43137"/>
                  </a:srgbClr>
                </a:outerShdw>
              </a:effectLst>
            </a:endParaRPr>
          </a:p>
          <a:p>
            <a:pPr>
              <a:lnSpc>
                <a:spcPct val="150000"/>
              </a:lnSpc>
            </a:pPr>
            <a:r>
              <a:rPr lang="ja-JP" altLang="en-US" b="1" dirty="0" smtClean="0">
                <a:effectLst>
                  <a:outerShdw blurRad="38100" dist="38100" dir="2700000" algn="tl">
                    <a:srgbClr val="000000">
                      <a:alpha val="43137"/>
                    </a:srgbClr>
                  </a:outerShdw>
                </a:effectLst>
              </a:rPr>
              <a:t>相談</a:t>
            </a:r>
            <a:r>
              <a:rPr lang="ja-JP" altLang="en-US" b="1" dirty="0">
                <a:effectLst>
                  <a:outerShdw blurRad="38100" dist="38100" dir="2700000" algn="tl">
                    <a:srgbClr val="000000">
                      <a:alpha val="43137"/>
                    </a:srgbClr>
                  </a:outerShdw>
                </a:effectLst>
              </a:rPr>
              <a:t>日　　　　　　　平成２３年２月２日</a:t>
            </a:r>
            <a:endParaRPr lang="en-US" altLang="ja-JP" b="1" dirty="0">
              <a:effectLst>
                <a:outerShdw blurRad="38100" dist="38100" dir="2700000" algn="tl">
                  <a:srgbClr val="000000">
                    <a:alpha val="43137"/>
                  </a:srgbClr>
                </a:outerShdw>
              </a:effectLst>
            </a:endParaRPr>
          </a:p>
          <a:p>
            <a:pPr>
              <a:lnSpc>
                <a:spcPct val="150000"/>
              </a:lnSpc>
            </a:pPr>
            <a:r>
              <a:rPr lang="ja-JP" altLang="en-US" b="1" dirty="0">
                <a:effectLst>
                  <a:outerShdw blurRad="38100" dist="38100" dir="2700000" algn="tl">
                    <a:srgbClr val="000000">
                      <a:alpha val="43137"/>
                    </a:srgbClr>
                  </a:outerShdw>
                </a:effectLst>
              </a:rPr>
              <a:t>事前訪問実施日　平成２３年２月</a:t>
            </a:r>
            <a:r>
              <a:rPr lang="ja-JP" altLang="en-US" b="1" dirty="0" smtClean="0">
                <a:effectLst>
                  <a:outerShdw blurRad="38100" dist="38100" dir="2700000" algn="tl">
                    <a:srgbClr val="000000">
                      <a:alpha val="43137"/>
                    </a:srgbClr>
                  </a:outerShdw>
                </a:effectLst>
              </a:rPr>
              <a:t>３日</a:t>
            </a:r>
            <a:endParaRPr lang="en-US" altLang="ja-JP" b="1" dirty="0" smtClean="0">
              <a:effectLst>
                <a:outerShdw blurRad="38100" dist="38100" dir="2700000" algn="tl">
                  <a:srgbClr val="000000">
                    <a:alpha val="43137"/>
                  </a:srgbClr>
                </a:outerShdw>
              </a:effectLst>
            </a:endParaRPr>
          </a:p>
          <a:p>
            <a:pPr>
              <a:lnSpc>
                <a:spcPct val="150000"/>
              </a:lnSpc>
            </a:pPr>
            <a:r>
              <a:rPr lang="ja-JP" altLang="en-US" b="1" dirty="0" smtClean="0">
                <a:effectLst>
                  <a:outerShdw blurRad="38100" dist="38100" dir="2700000" algn="tl">
                    <a:srgbClr val="000000">
                      <a:alpha val="43137"/>
                    </a:srgbClr>
                  </a:outerShdw>
                </a:effectLst>
              </a:rPr>
              <a:t>主訴</a:t>
            </a:r>
            <a:r>
              <a:rPr lang="ja-JP" altLang="en-US" b="1" dirty="0">
                <a:effectLst>
                  <a:outerShdw blurRad="38100" dist="38100" dir="2700000" algn="tl">
                    <a:srgbClr val="000000">
                      <a:alpha val="43137"/>
                    </a:srgbClr>
                  </a:outerShdw>
                </a:effectLst>
              </a:rPr>
              <a:t>　　　　　　　　義歯を</a:t>
            </a:r>
            <a:r>
              <a:rPr lang="ja-JP" altLang="en-US" b="1" dirty="0" smtClean="0">
                <a:effectLst>
                  <a:outerShdw blurRad="38100" dist="38100" dir="2700000" algn="tl">
                    <a:srgbClr val="000000">
                      <a:alpha val="43137"/>
                    </a:srgbClr>
                  </a:outerShdw>
                </a:effectLst>
              </a:rPr>
              <a:t>入れたがらない</a:t>
            </a:r>
            <a:r>
              <a:rPr lang="ja-JP" altLang="en-US" sz="2400" b="1" dirty="0" smtClean="0"/>
              <a:t>　　　　　　　</a:t>
            </a:r>
            <a:endParaRPr kumimoji="1" lang="ja-JP" altLang="en-US" sz="2400" b="1" dirty="0"/>
          </a:p>
        </p:txBody>
      </p:sp>
      <p:pic>
        <p:nvPicPr>
          <p:cNvPr id="10" name="図 9" descr="IMGP0303.JPG"/>
          <p:cNvPicPr>
            <a:picLocks noChangeAspect="1"/>
          </p:cNvPicPr>
          <p:nvPr/>
        </p:nvPicPr>
        <p:blipFill>
          <a:blip r:embed="rId8" cstate="print"/>
          <a:stretch>
            <a:fillRect/>
          </a:stretch>
        </p:blipFill>
        <p:spPr>
          <a:xfrm>
            <a:off x="0" y="0"/>
            <a:ext cx="9144000" cy="7291779"/>
          </a:xfrm>
          <a:prstGeom prst="rect">
            <a:avLst/>
          </a:prstGeom>
        </p:spPr>
      </p:pic>
      <p:sp>
        <p:nvSpPr>
          <p:cNvPr id="2" name="タイトル 1"/>
          <p:cNvSpPr>
            <a:spLocks noGrp="1"/>
          </p:cNvSpPr>
          <p:nvPr>
            <p:ph type="title"/>
          </p:nvPr>
        </p:nvSpPr>
        <p:spPr>
          <a:xfrm>
            <a:off x="1619672" y="0"/>
            <a:ext cx="4402832" cy="990501"/>
          </a:xfrm>
        </p:spPr>
        <p:txBody>
          <a:bodyPr/>
          <a:lstStyle/>
          <a:p>
            <a:r>
              <a:rPr kumimoji="1" lang="ja-JP" altLang="en-US" b="1" dirty="0" smtClean="0">
                <a:solidFill>
                  <a:srgbClr val="002060"/>
                </a:solidFill>
                <a:effectLst>
                  <a:outerShdw blurRad="38100" dist="38100" dir="2700000" algn="tl">
                    <a:srgbClr val="000000">
                      <a:alpha val="43137"/>
                    </a:srgbClr>
                  </a:outerShdw>
                </a:effectLst>
              </a:rPr>
              <a:t>訪問調査の実施</a:t>
            </a:r>
            <a:endParaRPr kumimoji="1" lang="ja-JP" altLang="en-US" b="1" dirty="0">
              <a:solidFill>
                <a:srgbClr val="002060"/>
              </a:solidFill>
              <a:effectLst>
                <a:outerShdw blurRad="38100" dist="38100" dir="2700000" algn="tl">
                  <a:srgbClr val="000000">
                    <a:alpha val="43137"/>
                  </a:srgbClr>
                </a:outerShdw>
              </a:effectLst>
            </a:endParaRPr>
          </a:p>
        </p:txBody>
      </p:sp>
    </p:spTree>
    <p:custDataLst>
      <p:tags r:id="rId1"/>
    </p:custDataLst>
  </p:cSld>
  <p:clrMapOvr>
    <a:masterClrMapping/>
  </p:clrMapOvr>
  <p:transition advTm="640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par>
                          <p:cTn id="22" fill="hold">
                            <p:stCondLst>
                              <p:cond delay="1000"/>
                            </p:stCondLst>
                            <p:childTnLst>
                              <p:par>
                                <p:cTn id="23" presetID="29" presetClass="entr" presetSubtype="0" fill="hold" nodeType="afterEffect">
                                  <p:stCondLst>
                                    <p:cond delay="3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tgtEl>
                                      </p:cBhvr>
                                    </p:animEffect>
                                  </p:childTnLst>
                                </p:cTn>
                              </p:par>
                            </p:childTnLst>
                          </p:cTn>
                        </p:par>
                        <p:par>
                          <p:cTn id="28" fill="hold">
                            <p:stCondLst>
                              <p:cond delay="5000"/>
                            </p:stCondLst>
                            <p:childTnLst>
                              <p:par>
                                <p:cTn id="29" presetID="29" presetClass="entr" presetSubtype="0" fill="hold" nodeType="afterEffect">
                                  <p:stCondLst>
                                    <p:cond delay="3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ppt_x</p:attrName>
                                        </p:attrNameLst>
                                      </p:cBhvr>
                                      <p:tavLst>
                                        <p:tav tm="0">
                                          <p:val>
                                            <p:strVal val="#ppt_x-.2"/>
                                          </p:val>
                                        </p:tav>
                                        <p:tav tm="100000">
                                          <p:val>
                                            <p:strVal val="#ppt_x"/>
                                          </p:val>
                                        </p:tav>
                                      </p:tavLst>
                                    </p:anim>
                                    <p:anim calcmode="lin" valueType="num">
                                      <p:cBhvr>
                                        <p:cTn id="3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
                                        </p:tgtEl>
                                      </p:cBhvr>
                                    </p:animEffect>
                                  </p:childTnLst>
                                </p:cTn>
                              </p:par>
                            </p:childTnLst>
                          </p:cTn>
                        </p:par>
                        <p:par>
                          <p:cTn id="34" fill="hold">
                            <p:stCondLst>
                              <p:cond delay="9000"/>
                            </p:stCondLst>
                            <p:childTnLst>
                              <p:par>
                                <p:cTn id="35" presetID="29" presetClass="entr" presetSubtype="0" fill="hold" nodeType="afterEffect">
                                  <p:stCondLst>
                                    <p:cond delay="3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ppt_x</p:attrName>
                                        </p:attrNameLst>
                                      </p:cBhvr>
                                      <p:tavLst>
                                        <p:tav tm="0">
                                          <p:val>
                                            <p:strVal val="#ppt_x-.2"/>
                                          </p:val>
                                        </p:tav>
                                        <p:tav tm="100000">
                                          <p:val>
                                            <p:strVal val="#ppt_x"/>
                                          </p:val>
                                        </p:tav>
                                      </p:tavLst>
                                    </p:anim>
                                    <p:anim calcmode="lin" valueType="num">
                                      <p:cBhvr>
                                        <p:cTn id="3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0"/>
                                        </p:tgtEl>
                                      </p:cBhvr>
                                    </p:animEffect>
                                  </p:childTnLst>
                                </p:cTn>
                              </p:par>
                              <p:par>
                                <p:cTn id="40" presetID="3" presetClass="emph" presetSubtype="2" fill="hold" grpId="0" nodeType="withEffect">
                                  <p:stCondLst>
                                    <p:cond delay="3000"/>
                                  </p:stCondLst>
                                  <p:childTnLst>
                                    <p:animClr clrSpc="rgb" dir="cw">
                                      <p:cBhvr override="childStyle">
                                        <p:cTn id="41" dur="2000" fill="hold"/>
                                        <p:tgtEl>
                                          <p:spTgt spid="2"/>
                                        </p:tgtEl>
                                        <p:attrNameLst>
                                          <p:attrName>style.color</p:attrName>
                                        </p:attrNameLst>
                                      </p:cBhvr>
                                      <p:to>
                                        <a:srgbClr val="F9F91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F5F6B881-BF1E-4C75-B55D-49B42E389C16}" type="slidenum">
              <a:rPr lang="ja-JP" altLang="en-US" smtClean="0"/>
              <a:pPr>
                <a:defRPr/>
              </a:pPr>
              <a:t>13</a:t>
            </a:fld>
            <a:endParaRPr lang="ja-JP" altLang="en-US" dirty="0"/>
          </a:p>
        </p:txBody>
      </p:sp>
      <p:graphicFrame>
        <p:nvGraphicFramePr>
          <p:cNvPr id="5" name="コンテンツ プレースホルダ 4"/>
          <p:cNvGraphicFramePr>
            <a:graphicFrameLocks noGrp="1"/>
          </p:cNvGraphicFramePr>
          <p:nvPr>
            <p:ph idx="1"/>
          </p:nvPr>
        </p:nvGraphicFramePr>
        <p:xfrm>
          <a:off x="467544" y="1412776"/>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6" name="タイトル 1"/>
          <p:cNvSpPr>
            <a:spLocks noGrp="1"/>
          </p:cNvSpPr>
          <p:nvPr>
            <p:ph type="title"/>
          </p:nvPr>
        </p:nvSpPr>
        <p:spPr>
          <a:xfrm>
            <a:off x="457200" y="274638"/>
            <a:ext cx="4690864" cy="1143000"/>
          </a:xfrm>
        </p:spPr>
        <p:txBody>
          <a:bodyPr/>
          <a:lstStyle/>
          <a:p>
            <a:r>
              <a:rPr lang="ja-JP" altLang="en-US" b="1" dirty="0" smtClean="0">
                <a:solidFill>
                  <a:srgbClr val="002060"/>
                </a:solidFill>
                <a:effectLst>
                  <a:outerShdw blurRad="38100" dist="38100" dir="2700000" algn="tl">
                    <a:srgbClr val="000000">
                      <a:alpha val="43137"/>
                    </a:srgbClr>
                  </a:outerShdw>
                </a:effectLst>
              </a:rPr>
              <a:t>連携（紹介）先分類</a:t>
            </a:r>
          </a:p>
        </p:txBody>
      </p:sp>
      <p:sp>
        <p:nvSpPr>
          <p:cNvPr id="7" name="テキスト ボックス 6"/>
          <p:cNvSpPr txBox="1"/>
          <p:nvPr/>
        </p:nvSpPr>
        <p:spPr>
          <a:xfrm>
            <a:off x="5724128" y="836712"/>
            <a:ext cx="3024336" cy="523220"/>
          </a:xfrm>
          <a:prstGeom prst="rect">
            <a:avLst/>
          </a:prstGeom>
          <a:noFill/>
        </p:spPr>
        <p:txBody>
          <a:bodyPr wrap="square" rtlCol="0">
            <a:spAutoFit/>
          </a:bodyPr>
          <a:lstStyle/>
          <a:p>
            <a:r>
              <a:rPr kumimoji="1" lang="en-US" altLang="ja-JP" sz="2800" b="1" dirty="0" smtClean="0"/>
              <a:t>1</a:t>
            </a:r>
            <a:r>
              <a:rPr kumimoji="1" lang="ja-JP" altLang="en-US" sz="2800" b="1" dirty="0" smtClean="0"/>
              <a:t>年間総数：</a:t>
            </a:r>
            <a:r>
              <a:rPr kumimoji="1" lang="en-US" altLang="ja-JP" sz="2800" b="1" dirty="0" smtClean="0"/>
              <a:t>146</a:t>
            </a:r>
            <a:r>
              <a:rPr kumimoji="1" lang="ja-JP" altLang="en-US" sz="2800" b="1" dirty="0" smtClean="0"/>
              <a:t>人</a:t>
            </a:r>
            <a:endParaRPr kumimoji="1" lang="ja-JP" altLang="en-US" sz="2800" b="1" dirty="0"/>
          </a:p>
        </p:txBody>
      </p:sp>
      <p:sp>
        <p:nvSpPr>
          <p:cNvPr id="8" name="テキスト ボックス 4"/>
          <p:cNvSpPr txBox="1">
            <a:spLocks noChangeArrowheads="1"/>
          </p:cNvSpPr>
          <p:nvPr/>
        </p:nvSpPr>
        <p:spPr bwMode="auto">
          <a:xfrm>
            <a:off x="5364088" y="6309320"/>
            <a:ext cx="2592388" cy="369888"/>
          </a:xfrm>
          <a:prstGeom prst="rect">
            <a:avLst/>
          </a:prstGeom>
          <a:noFill/>
          <a:ln w="9525">
            <a:noFill/>
            <a:miter lim="800000"/>
            <a:headEnd/>
            <a:tailEnd/>
          </a:ln>
        </p:spPr>
        <p:txBody>
          <a:bodyPr>
            <a:spAutoFit/>
          </a:bodyPr>
          <a:lstStyle/>
          <a:p>
            <a:r>
              <a:rPr lang="ja-JP" altLang="en-US" dirty="0"/>
              <a:t>平成</a:t>
            </a:r>
            <a:r>
              <a:rPr lang="en-US" altLang="ja-JP" dirty="0"/>
              <a:t>23</a:t>
            </a:r>
            <a:r>
              <a:rPr lang="ja-JP" altLang="en-US" dirty="0" smtClean="0"/>
              <a:t>年</a:t>
            </a:r>
            <a:r>
              <a:rPr lang="en-US" altLang="ja-JP" dirty="0" smtClean="0"/>
              <a:t>10</a:t>
            </a:r>
            <a:r>
              <a:rPr lang="ja-JP" altLang="en-US" dirty="0" smtClean="0"/>
              <a:t>月</a:t>
            </a:r>
            <a:r>
              <a:rPr lang="en-US" altLang="ja-JP" dirty="0" smtClean="0"/>
              <a:t>31</a:t>
            </a:r>
            <a:r>
              <a:rPr lang="ja-JP" altLang="en-US" dirty="0" smtClean="0"/>
              <a:t>日</a:t>
            </a:r>
            <a:r>
              <a:rPr lang="ja-JP" altLang="en-US" dirty="0"/>
              <a:t>現在</a:t>
            </a:r>
          </a:p>
        </p:txBody>
      </p:sp>
      <p:sp>
        <p:nvSpPr>
          <p:cNvPr id="10" name="正方形/長方形 9"/>
          <p:cNvSpPr/>
          <p:nvPr/>
        </p:nvSpPr>
        <p:spPr>
          <a:xfrm>
            <a:off x="5436096" y="1844824"/>
            <a:ext cx="2376264" cy="338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868144" y="2492896"/>
            <a:ext cx="1440160" cy="1274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b="1" dirty="0" smtClean="0">
                <a:solidFill>
                  <a:srgbClr val="002060"/>
                </a:solidFill>
              </a:rPr>
              <a:t>口腔保健</a:t>
            </a:r>
            <a:endParaRPr kumimoji="1" lang="en-US" altLang="ja-JP" sz="1500" b="1" dirty="0" smtClean="0">
              <a:solidFill>
                <a:srgbClr val="002060"/>
              </a:solidFill>
            </a:endParaRPr>
          </a:p>
          <a:p>
            <a:pPr algn="ctr"/>
            <a:r>
              <a:rPr kumimoji="1" lang="ja-JP" altLang="en-US" sz="1500" b="1" dirty="0" smtClean="0">
                <a:solidFill>
                  <a:srgbClr val="002060"/>
                </a:solidFill>
              </a:rPr>
              <a:t>センター診療所</a:t>
            </a:r>
            <a:endParaRPr kumimoji="1" lang="en-US" altLang="ja-JP" sz="1500" b="1" dirty="0" smtClean="0">
              <a:solidFill>
                <a:srgbClr val="002060"/>
              </a:solidFill>
            </a:endParaRPr>
          </a:p>
          <a:p>
            <a:pPr algn="ctr"/>
            <a:r>
              <a:rPr kumimoji="1" lang="en-US" altLang="ja-JP" b="1" dirty="0" smtClean="0">
                <a:solidFill>
                  <a:srgbClr val="002060"/>
                </a:solidFill>
              </a:rPr>
              <a:t>42</a:t>
            </a:r>
            <a:r>
              <a:rPr kumimoji="1" lang="ja-JP" altLang="en-US" b="1" dirty="0" smtClean="0">
                <a:solidFill>
                  <a:srgbClr val="002060"/>
                </a:solidFill>
              </a:rPr>
              <a:t>人</a:t>
            </a:r>
            <a:endParaRPr kumimoji="1" lang="en-US" altLang="ja-JP" b="1" dirty="0" smtClean="0">
              <a:solidFill>
                <a:srgbClr val="002060"/>
              </a:solidFill>
            </a:endParaRPr>
          </a:p>
          <a:p>
            <a:pPr algn="ctr"/>
            <a:r>
              <a:rPr kumimoji="1" lang="en-US" altLang="ja-JP" b="1" dirty="0" smtClean="0">
                <a:solidFill>
                  <a:srgbClr val="002060"/>
                </a:solidFill>
              </a:rPr>
              <a:t>29</a:t>
            </a:r>
            <a:r>
              <a:rPr kumimoji="1" lang="ja-JP" altLang="en-US" b="1" dirty="0" smtClean="0">
                <a:solidFill>
                  <a:srgbClr val="002060"/>
                </a:solidFill>
              </a:rPr>
              <a:t>％</a:t>
            </a:r>
            <a:endParaRPr kumimoji="1" lang="ja-JP" altLang="en-US" b="1" dirty="0">
              <a:solidFill>
                <a:srgbClr val="002060"/>
              </a:solidFill>
            </a:endParaRPr>
          </a:p>
        </p:txBody>
      </p:sp>
      <p:sp>
        <p:nvSpPr>
          <p:cNvPr id="13" name="正方形/長方形 12"/>
          <p:cNvSpPr/>
          <p:nvPr/>
        </p:nvSpPr>
        <p:spPr>
          <a:xfrm>
            <a:off x="5868144" y="3789040"/>
            <a:ext cx="1440160" cy="10801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協力歯科</a:t>
            </a:r>
            <a:endParaRPr kumimoji="1" lang="en-US" altLang="ja-JP" sz="1600" dirty="0" smtClean="0"/>
          </a:p>
          <a:p>
            <a:pPr algn="ctr"/>
            <a:r>
              <a:rPr kumimoji="1" lang="ja-JP" altLang="en-US" sz="1600" dirty="0" smtClean="0"/>
              <a:t>医院</a:t>
            </a:r>
            <a:endParaRPr kumimoji="1" lang="en-US" altLang="ja-JP" sz="1600" dirty="0" smtClean="0"/>
          </a:p>
          <a:p>
            <a:pPr algn="ctr"/>
            <a:r>
              <a:rPr kumimoji="1" lang="en-US" altLang="ja-JP" dirty="0" smtClean="0"/>
              <a:t>37</a:t>
            </a:r>
            <a:r>
              <a:rPr kumimoji="1" lang="ja-JP" altLang="en-US" dirty="0" smtClean="0"/>
              <a:t>人</a:t>
            </a:r>
            <a:endParaRPr kumimoji="1" lang="en-US" altLang="ja-JP" dirty="0" smtClean="0"/>
          </a:p>
          <a:p>
            <a:pPr algn="ctr"/>
            <a:r>
              <a:rPr kumimoji="1" lang="en-US" altLang="ja-JP" dirty="0" smtClean="0"/>
              <a:t>25</a:t>
            </a:r>
            <a:r>
              <a:rPr kumimoji="1" lang="ja-JP" altLang="en-US" dirty="0" smtClean="0"/>
              <a:t>％</a:t>
            </a:r>
            <a:endParaRPr kumimoji="1" lang="ja-JP" altLang="en-US" dirty="0"/>
          </a:p>
        </p:txBody>
      </p:sp>
      <p:cxnSp>
        <p:nvCxnSpPr>
          <p:cNvPr id="15" name="直線コネクタ 14"/>
          <p:cNvCxnSpPr/>
          <p:nvPr/>
        </p:nvCxnSpPr>
        <p:spPr>
          <a:xfrm>
            <a:off x="4139952" y="1988840"/>
            <a:ext cx="1656184" cy="5040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4139952" y="4869160"/>
            <a:ext cx="1800200" cy="504056"/>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316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ppt_x</p:attrName>
                                        </p:attrNameLst>
                                      </p:cBhvr>
                                      <p:tavLst>
                                        <p:tav tm="0">
                                          <p:val>
                                            <p:strVal val="#ppt_x-.2"/>
                                          </p:val>
                                        </p:tav>
                                        <p:tav tm="100000">
                                          <p:val>
                                            <p:strVal val="#ppt_x"/>
                                          </p:val>
                                        </p:tav>
                                      </p:tavLst>
                                    </p:anim>
                                    <p:anim calcmode="lin" valueType="num">
                                      <p:cBhvr>
                                        <p:cTn id="1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
                                        </p:tgtEl>
                                      </p:cBhvr>
                                    </p:animEffect>
                                  </p:childTnLst>
                                </p:cTn>
                              </p:par>
                            </p:childTnLst>
                          </p:cTn>
                        </p:par>
                        <p:par>
                          <p:cTn id="15" fill="hold">
                            <p:stCondLst>
                              <p:cond delay="1000"/>
                            </p:stCondLst>
                            <p:childTnLst>
                              <p:par>
                                <p:cTn id="16" presetID="13" presetClass="entr" presetSubtype="16"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plus(in)">
                                      <p:cBhvr>
                                        <p:cTn id="18" dur="2000"/>
                                        <p:tgtEl>
                                          <p:spTgt spid="18"/>
                                        </p:tgtEl>
                                      </p:cBhvr>
                                    </p:animEffect>
                                  </p:childTnLst>
                                </p:cTn>
                              </p:par>
                              <p:par>
                                <p:cTn id="19" presetID="1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plus(in)">
                                      <p:cBhvr>
                                        <p:cTn id="2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6696744" cy="1143000"/>
          </a:xfrm>
          <a:ln w="38100">
            <a:solidFill>
              <a:schemeClr val="accent1"/>
            </a:solidFill>
          </a:ln>
        </p:spPr>
        <p:txBody>
          <a:bodyPr/>
          <a:lstStyle/>
          <a:p>
            <a:pPr algn="l"/>
            <a:r>
              <a:rPr lang="ja-JP" altLang="en-US" b="1" dirty="0" smtClean="0">
                <a:solidFill>
                  <a:srgbClr val="002060"/>
                </a:solidFill>
                <a:effectLst>
                  <a:outerShdw blurRad="38100" dist="38100" dir="2700000" algn="tl">
                    <a:srgbClr val="000000">
                      <a:alpha val="43137"/>
                    </a:srgbClr>
                  </a:outerShdw>
                </a:effectLst>
              </a:rPr>
              <a:t>③</a:t>
            </a:r>
            <a:r>
              <a:rPr lang="ja-JP" altLang="ja-JP" b="1" dirty="0" smtClean="0">
                <a:solidFill>
                  <a:srgbClr val="002060"/>
                </a:solidFill>
                <a:effectLst>
                  <a:outerShdw blurRad="38100" dist="38100" dir="2700000" algn="tl">
                    <a:srgbClr val="000000">
                      <a:alpha val="43137"/>
                    </a:srgbClr>
                  </a:outerShdw>
                </a:effectLst>
              </a:rPr>
              <a:t>診療機器の貸出し業務</a:t>
            </a:r>
            <a:endParaRPr kumimoji="1" lang="ja-JP" altLang="en-US" b="1" dirty="0">
              <a:solidFill>
                <a:srgbClr val="002060"/>
              </a:solidFill>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a:xfrm>
            <a:off x="539552" y="1988840"/>
            <a:ext cx="8229600" cy="4176464"/>
          </a:xfrm>
        </p:spPr>
        <p:txBody>
          <a:bodyPr/>
          <a:lstStyle/>
          <a:p>
            <a:pPr lvl="0">
              <a:spcBef>
                <a:spcPts val="1200"/>
              </a:spcBef>
            </a:pPr>
            <a:r>
              <a:rPr lang="ja-JP" altLang="ja-JP" b="1" dirty="0" smtClean="0">
                <a:effectLst>
                  <a:outerShdw blurRad="38100" dist="38100" dir="2700000" algn="tl">
                    <a:srgbClr val="000000">
                      <a:alpha val="43137"/>
                    </a:srgbClr>
                  </a:outerShdw>
                </a:effectLst>
              </a:rPr>
              <a:t>訪問用診療機器の購入　</a:t>
            </a:r>
            <a:endParaRPr lang="en-US" altLang="ja-JP" b="1" dirty="0" smtClean="0">
              <a:effectLst>
                <a:outerShdw blurRad="38100" dist="38100" dir="2700000" algn="tl">
                  <a:srgbClr val="000000">
                    <a:alpha val="43137"/>
                  </a:srgbClr>
                </a:outerShdw>
              </a:effectLst>
            </a:endParaRPr>
          </a:p>
          <a:p>
            <a:pPr lvl="0">
              <a:spcBef>
                <a:spcPts val="600"/>
              </a:spcBef>
              <a:buNone/>
            </a:pPr>
            <a:r>
              <a:rPr lang="ja-JP" altLang="en-US" b="1" dirty="0" smtClean="0">
                <a:effectLst>
                  <a:outerShdw blurRad="38100" dist="38100" dir="2700000" algn="tl">
                    <a:srgbClr val="000000">
                      <a:alpha val="43137"/>
                    </a:srgbClr>
                  </a:outerShdw>
                </a:effectLst>
              </a:rPr>
              <a:t>　　</a:t>
            </a:r>
            <a:r>
              <a:rPr lang="ja-JP" altLang="ja-JP" b="1" dirty="0" smtClean="0">
                <a:effectLst>
                  <a:outerShdw blurRad="38100" dist="38100" dir="2700000" algn="tl">
                    <a:srgbClr val="000000">
                      <a:alpha val="43137"/>
                    </a:srgbClr>
                  </a:outerShdw>
                </a:effectLst>
              </a:rPr>
              <a:t>ポータブルユニット　</a:t>
            </a:r>
            <a:endParaRPr lang="en-US" altLang="ja-JP" b="1" dirty="0" smtClean="0">
              <a:effectLst>
                <a:outerShdw blurRad="38100" dist="38100" dir="2700000" algn="tl">
                  <a:srgbClr val="000000">
                    <a:alpha val="43137"/>
                  </a:srgbClr>
                </a:outerShdw>
              </a:effectLst>
            </a:endParaRPr>
          </a:p>
          <a:p>
            <a:pPr lvl="0">
              <a:spcBef>
                <a:spcPts val="600"/>
              </a:spcBef>
              <a:buNone/>
            </a:pPr>
            <a:r>
              <a:rPr lang="ja-JP" altLang="en-US" b="1" dirty="0" smtClean="0">
                <a:effectLst>
                  <a:outerShdw blurRad="38100" dist="38100" dir="2700000" algn="tl">
                    <a:srgbClr val="000000">
                      <a:alpha val="43137"/>
                    </a:srgbClr>
                  </a:outerShdw>
                </a:effectLst>
              </a:rPr>
              <a:t>　　</a:t>
            </a:r>
            <a:r>
              <a:rPr lang="ja-JP" altLang="ja-JP" b="1" dirty="0" smtClean="0">
                <a:effectLst>
                  <a:outerShdw blurRad="38100" dist="38100" dir="2700000" algn="tl">
                    <a:srgbClr val="000000">
                      <a:alpha val="43137"/>
                    </a:srgbClr>
                  </a:outerShdw>
                </a:effectLst>
              </a:rPr>
              <a:t>ポータブルレントゲン</a:t>
            </a:r>
          </a:p>
          <a:p>
            <a:pPr lvl="0">
              <a:spcBef>
                <a:spcPts val="1200"/>
              </a:spcBef>
            </a:pPr>
            <a:r>
              <a:rPr lang="ja-JP" altLang="ja-JP" b="1" dirty="0" smtClean="0">
                <a:effectLst>
                  <a:outerShdw blurRad="38100" dist="38100" dir="2700000" algn="tl">
                    <a:srgbClr val="000000">
                      <a:alpha val="43137"/>
                    </a:srgbClr>
                  </a:outerShdw>
                </a:effectLst>
              </a:rPr>
              <a:t>訪問用診療機器使用説明会開催</a:t>
            </a:r>
          </a:p>
          <a:p>
            <a:pPr lvl="0">
              <a:spcBef>
                <a:spcPts val="1200"/>
              </a:spcBef>
            </a:pPr>
            <a:r>
              <a:rPr lang="ja-JP" altLang="ja-JP" b="1" dirty="0" smtClean="0">
                <a:effectLst>
                  <a:outerShdw blurRad="38100" dist="38100" dir="2700000" algn="tl">
                    <a:srgbClr val="000000">
                      <a:alpha val="43137"/>
                    </a:srgbClr>
                  </a:outerShdw>
                </a:effectLst>
              </a:rPr>
              <a:t>訪問用診療機器の管理</a:t>
            </a:r>
          </a:p>
          <a:p>
            <a:pPr lvl="0">
              <a:spcBef>
                <a:spcPts val="1200"/>
              </a:spcBef>
              <a:buNone/>
            </a:pPr>
            <a:r>
              <a:rPr lang="ja-JP" altLang="en-US" b="1" dirty="0" smtClean="0">
                <a:effectLst>
                  <a:outerShdw blurRad="38100" dist="38100" dir="2700000" algn="tl">
                    <a:srgbClr val="000000">
                      <a:alpha val="43137"/>
                    </a:srgbClr>
                  </a:outerShdw>
                </a:effectLst>
              </a:rPr>
              <a:t>　　</a:t>
            </a:r>
            <a:r>
              <a:rPr lang="ja-JP" altLang="ja-JP" b="1" dirty="0" smtClean="0">
                <a:effectLst>
                  <a:outerShdw blurRad="38100" dist="38100" dir="2700000" algn="tl">
                    <a:srgbClr val="000000">
                      <a:alpha val="43137"/>
                    </a:srgbClr>
                  </a:outerShdw>
                </a:effectLst>
              </a:rPr>
              <a:t>貸し出し簿の作成</a:t>
            </a:r>
          </a:p>
        </p:txBody>
      </p:sp>
      <p:sp>
        <p:nvSpPr>
          <p:cNvPr id="5" name="スライド番号プレースホルダ 4"/>
          <p:cNvSpPr>
            <a:spLocks noGrp="1"/>
          </p:cNvSpPr>
          <p:nvPr>
            <p:ph type="sldNum" sz="quarter" idx="12"/>
          </p:nvPr>
        </p:nvSpPr>
        <p:spPr>
          <a:xfrm>
            <a:off x="6732240" y="6492875"/>
            <a:ext cx="2133600" cy="365125"/>
          </a:xfrm>
        </p:spPr>
        <p:txBody>
          <a:bodyPr/>
          <a:lstStyle/>
          <a:p>
            <a:pPr>
              <a:defRPr/>
            </a:pPr>
            <a:fld id="{F5F6B881-BF1E-4C75-B55D-49B42E389C16}" type="slidenum">
              <a:rPr lang="ja-JP" altLang="en-US" sz="2400" smtClean="0">
                <a:solidFill>
                  <a:schemeClr val="tx1"/>
                </a:solidFill>
              </a:rPr>
              <a:pPr>
                <a:defRPr/>
              </a:pPr>
              <a:t>14</a:t>
            </a:fld>
            <a:endParaRPr lang="ja-JP" altLang="en-US" sz="2400" dirty="0">
              <a:solidFill>
                <a:schemeClr val="tx1"/>
              </a:solidFill>
            </a:endParaRPr>
          </a:p>
        </p:txBody>
      </p:sp>
      <p:pic>
        <p:nvPicPr>
          <p:cNvPr id="6" name="Picture 10" descr="分離機能"/>
          <p:cNvPicPr>
            <a:picLocks noChangeAspect="1" noChangeArrowheads="1"/>
          </p:cNvPicPr>
          <p:nvPr/>
        </p:nvPicPr>
        <p:blipFill>
          <a:blip r:embed="rId4" cstate="print"/>
          <a:srcRect/>
          <a:stretch>
            <a:fillRect/>
          </a:stretch>
        </p:blipFill>
        <p:spPr bwMode="auto">
          <a:xfrm>
            <a:off x="6372200" y="4509120"/>
            <a:ext cx="2002273" cy="2088232"/>
          </a:xfrm>
          <a:prstGeom prst="rect">
            <a:avLst/>
          </a:prstGeom>
          <a:noFill/>
          <a:ln w="9525">
            <a:noFill/>
            <a:miter lim="800000"/>
            <a:headEnd/>
            <a:tailEnd/>
          </a:ln>
        </p:spPr>
      </p:pic>
      <p:pic>
        <p:nvPicPr>
          <p:cNvPr id="7" name="Picture 6" descr="インスツルメント収納"/>
          <p:cNvPicPr>
            <a:picLocks noChangeAspect="1" noChangeArrowheads="1"/>
          </p:cNvPicPr>
          <p:nvPr/>
        </p:nvPicPr>
        <p:blipFill>
          <a:blip r:embed="rId5" cstate="print"/>
          <a:srcRect/>
          <a:stretch>
            <a:fillRect/>
          </a:stretch>
        </p:blipFill>
        <p:spPr bwMode="auto">
          <a:xfrm>
            <a:off x="5508104" y="1556792"/>
            <a:ext cx="2088232" cy="1662062"/>
          </a:xfrm>
          <a:prstGeom prst="rect">
            <a:avLst/>
          </a:prstGeom>
          <a:noFill/>
          <a:ln w="9525">
            <a:noFill/>
            <a:miter lim="800000"/>
            <a:headEnd/>
            <a:tailEnd/>
          </a:ln>
        </p:spPr>
      </p:pic>
      <p:pic>
        <p:nvPicPr>
          <p:cNvPr id="8" name="Picture 8" descr="バキュームホース収納"/>
          <p:cNvPicPr>
            <a:picLocks noChangeAspect="1" noChangeArrowheads="1"/>
          </p:cNvPicPr>
          <p:nvPr/>
        </p:nvPicPr>
        <p:blipFill>
          <a:blip r:embed="rId6" cstate="print"/>
          <a:srcRect/>
          <a:stretch>
            <a:fillRect/>
          </a:stretch>
        </p:blipFill>
        <p:spPr bwMode="auto">
          <a:xfrm>
            <a:off x="6804248" y="3284984"/>
            <a:ext cx="2104849" cy="1008112"/>
          </a:xfrm>
          <a:prstGeom prst="rect">
            <a:avLst/>
          </a:prstGeom>
          <a:noFill/>
          <a:ln w="9525">
            <a:noFill/>
            <a:miter lim="800000"/>
            <a:headEnd/>
            <a:tailEnd/>
          </a:ln>
        </p:spPr>
      </p:pic>
      <p:pic>
        <p:nvPicPr>
          <p:cNvPr id="9" name="Picture 2" descr="取り付けイメージ"/>
          <p:cNvPicPr>
            <a:picLocks noChangeAspect="1" noChangeArrowheads="1"/>
          </p:cNvPicPr>
          <p:nvPr/>
        </p:nvPicPr>
        <p:blipFill>
          <a:blip r:embed="rId7" cstate="print"/>
          <a:srcRect/>
          <a:stretch>
            <a:fillRect/>
          </a:stretch>
        </p:blipFill>
        <p:spPr bwMode="auto">
          <a:xfrm>
            <a:off x="7629442" y="0"/>
            <a:ext cx="1514558" cy="2281303"/>
          </a:xfrm>
          <a:prstGeom prst="rect">
            <a:avLst/>
          </a:prstGeom>
          <a:noFill/>
          <a:ln w="9525">
            <a:noFill/>
            <a:miter lim="800000"/>
            <a:headEnd/>
            <a:tailEnd/>
          </a:ln>
        </p:spPr>
      </p:pic>
      <p:pic>
        <p:nvPicPr>
          <p:cNvPr id="10" name="Picture 15"/>
          <p:cNvPicPr>
            <a:picLocks noChangeAspect="1" noChangeArrowheads="1"/>
          </p:cNvPicPr>
          <p:nvPr/>
        </p:nvPicPr>
        <p:blipFill>
          <a:blip r:embed="rId8" cstate="print"/>
          <a:srcRect/>
          <a:stretch>
            <a:fillRect/>
          </a:stretch>
        </p:blipFill>
        <p:spPr bwMode="auto">
          <a:xfrm>
            <a:off x="4499992" y="5301208"/>
            <a:ext cx="1584176" cy="1371405"/>
          </a:xfrm>
          <a:prstGeom prst="rect">
            <a:avLst/>
          </a:prstGeom>
          <a:noFill/>
          <a:ln w="9525">
            <a:noFill/>
            <a:miter lim="800000"/>
            <a:headEnd/>
            <a:tailEnd/>
          </a:ln>
        </p:spPr>
      </p:pic>
    </p:spTree>
    <p:custDataLst>
      <p:tags r:id="rId1"/>
    </p:custDataLst>
  </p:cSld>
  <p:clrMapOvr>
    <a:masterClrMapping/>
  </p:clrMapOvr>
  <p:transition advTm="217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hlink"/>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rgbClr val="CC0000"/>
                                      </p:to>
                                    </p:animClr>
                                  </p:childTnLst>
                                </p:cTn>
                              </p:par>
                            </p:childTnLst>
                          </p:cTn>
                        </p:par>
                        <p:par>
                          <p:cTn id="9" fill="hold">
                            <p:stCondLst>
                              <p:cond delay="500"/>
                            </p:stCondLst>
                            <p:childTnLst>
                              <p:par>
                                <p:cTn id="10" presetID="5" presetClass="entr" presetSubtype="10"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par>
                                <p:cTn id="13" presetID="5"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10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1000"/>
                                        <p:tgtEl>
                                          <p:spTgt spid="8"/>
                                        </p:tgtEl>
                                      </p:cBhvr>
                                    </p:animEffect>
                                  </p:childTnLst>
                                </p:cTn>
                              </p:par>
                              <p:par>
                                <p:cTn id="19" presetID="5"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1000"/>
                                        <p:tgtEl>
                                          <p:spTgt spid="6"/>
                                        </p:tgtEl>
                                      </p:cBhvr>
                                    </p:animEffect>
                                  </p:childTnLst>
                                </p:cTn>
                              </p:par>
                            </p:childTnLst>
                          </p:cTn>
                        </p:par>
                        <p:par>
                          <p:cTn id="22" fill="hold">
                            <p:stCondLst>
                              <p:cond delay="2000"/>
                            </p:stCondLst>
                            <p:childTnLst>
                              <p:par>
                                <p:cTn id="23" presetID="3" presetClass="emph" presetSubtype="2" fill="hold" nodeType="afterEffect">
                                  <p:stCondLst>
                                    <p:cond delay="500"/>
                                  </p:stCondLst>
                                  <p:childTnLst>
                                    <p:animClr clrSpc="rgb" dir="cw">
                                      <p:cBhvr override="childStyle">
                                        <p:cTn id="24" dur="1000" fill="hold"/>
                                        <p:tgtEl>
                                          <p:spTgt spid="3">
                                            <p:txEl>
                                              <p:pRg st="2" end="2"/>
                                            </p:txEl>
                                          </p:spTgt>
                                        </p:tgtEl>
                                        <p:attrNameLst>
                                          <p:attrName>style.color</p:attrName>
                                        </p:attrNameLst>
                                      </p:cBhvr>
                                      <p:to>
                                        <a:srgbClr val="CC0000"/>
                                      </p:to>
                                    </p:animClr>
                                  </p:childTnLst>
                                </p:cTn>
                              </p:par>
                            </p:childTnLst>
                          </p:cTn>
                        </p:par>
                        <p:par>
                          <p:cTn id="25" fill="hold">
                            <p:stCondLst>
                              <p:cond delay="3500"/>
                            </p:stCondLst>
                            <p:childTnLst>
                              <p:par>
                                <p:cTn id="26" presetID="5" presetClass="entr" presetSubtype="10" fill="hold" nodeType="after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500" fill="hold"/>
                                        <p:tgtEl>
                                          <p:spTgt spid="3">
                                            <p:txEl>
                                              <p:pRg st="0" end="0"/>
                                            </p:txEl>
                                          </p:spTgt>
                                        </p:tgtEl>
                                        <p:attrNameLst>
                                          <p:attrName>style.color</p:attrName>
                                        </p:attrNameLst>
                                      </p:cBhvr>
                                      <p:to>
                                        <a:schemeClr val="tx1"/>
                                      </p:to>
                                    </p:animClr>
                                  </p:childTnLst>
                                </p:cTn>
                              </p:par>
                              <p:par>
                                <p:cTn id="33" presetID="3" presetClass="emph" presetSubtype="2" fill="hold" nodeType="withEffect">
                                  <p:stCondLst>
                                    <p:cond delay="0"/>
                                  </p:stCondLst>
                                  <p:childTnLst>
                                    <p:animClr clrSpc="rgb" dir="cw">
                                      <p:cBhvr override="childStyle">
                                        <p:cTn id="34" dur="500" fill="hold"/>
                                        <p:tgtEl>
                                          <p:spTgt spid="3">
                                            <p:txEl>
                                              <p:pRg st="1" end="1"/>
                                            </p:txEl>
                                          </p:spTgt>
                                        </p:tgtEl>
                                        <p:attrNameLst>
                                          <p:attrName>style.color</p:attrName>
                                        </p:attrNameLst>
                                      </p:cBhvr>
                                      <p:to>
                                        <a:schemeClr val="tx1"/>
                                      </p:to>
                                    </p:animClr>
                                  </p:childTnLst>
                                </p:cTn>
                              </p:par>
                              <p:par>
                                <p:cTn id="35" presetID="3" presetClass="emph" presetSubtype="2" fill="hold" nodeType="withEffect">
                                  <p:stCondLst>
                                    <p:cond delay="0"/>
                                  </p:stCondLst>
                                  <p:childTnLst>
                                    <p:animClr clrSpc="rgb" dir="cw">
                                      <p:cBhvr override="childStyle">
                                        <p:cTn id="36" dur="500" fill="hold"/>
                                        <p:tgtEl>
                                          <p:spTgt spid="3">
                                            <p:txEl>
                                              <p:pRg st="2" end="2"/>
                                            </p:txEl>
                                          </p:spTgt>
                                        </p:tgtEl>
                                        <p:attrNameLst>
                                          <p:attrName>style.color</p:attrName>
                                        </p:attrNameLst>
                                      </p:cBhvr>
                                      <p:to>
                                        <a:schemeClr val="tx1"/>
                                      </p:to>
                                    </p:animClr>
                                  </p:childTnLst>
                                </p:cTn>
                              </p:par>
                              <p:par>
                                <p:cTn id="37" presetID="3" presetClass="emph" presetSubtype="2" fill="hold" nodeType="withEffect">
                                  <p:stCondLst>
                                    <p:cond delay="0"/>
                                  </p:stCondLst>
                                  <p:childTnLst>
                                    <p:animClr clrSpc="rgb" dir="cw">
                                      <p:cBhvr override="childStyle">
                                        <p:cTn id="38" dur="500" fill="hold"/>
                                        <p:tgtEl>
                                          <p:spTgt spid="3">
                                            <p:txEl>
                                              <p:pRg st="3" end="3"/>
                                            </p:txEl>
                                          </p:spTgt>
                                        </p:tgtEl>
                                        <p:attrNameLst>
                                          <p:attrName>style.color</p:attrName>
                                        </p:attrNameLst>
                                      </p:cBhvr>
                                      <p:to>
                                        <a:schemeClr val="hlink"/>
                                      </p:to>
                                    </p:animClr>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nodeType="clickEffect">
                                  <p:stCondLst>
                                    <p:cond delay="0"/>
                                  </p:stCondLst>
                                  <p:childTnLst>
                                    <p:animClr clrSpc="rgb" dir="cw">
                                      <p:cBhvr override="childStyle">
                                        <p:cTn id="42" dur="500" fill="hold"/>
                                        <p:tgtEl>
                                          <p:spTgt spid="3">
                                            <p:txEl>
                                              <p:pRg st="4" end="4"/>
                                            </p:txEl>
                                          </p:spTgt>
                                        </p:tgtEl>
                                        <p:attrNameLst>
                                          <p:attrName>style.color</p:attrName>
                                        </p:attrNameLst>
                                      </p:cBhvr>
                                      <p:to>
                                        <a:schemeClr val="hlink"/>
                                      </p:to>
                                    </p:animClr>
                                  </p:childTnLst>
                                </p:cTn>
                              </p:par>
                              <p:par>
                                <p:cTn id="43" presetID="3" presetClass="emph" presetSubtype="2" fill="hold" nodeType="withEffect">
                                  <p:stCondLst>
                                    <p:cond delay="0"/>
                                  </p:stCondLst>
                                  <p:childTnLst>
                                    <p:animClr clrSpc="rgb" dir="cw">
                                      <p:cBhvr override="childStyle">
                                        <p:cTn id="44" dur="500" fill="hold"/>
                                        <p:tgtEl>
                                          <p:spTgt spid="3">
                                            <p:txEl>
                                              <p:pRg st="5" end="5"/>
                                            </p:txEl>
                                          </p:spTgt>
                                        </p:tgtEl>
                                        <p:attrNameLst>
                                          <p:attrName>style.color</p:attrName>
                                        </p:attrNameLst>
                                      </p:cBhvr>
                                      <p:to>
                                        <a:schemeClr val="hlink"/>
                                      </p:to>
                                    </p:animClr>
                                  </p:childTnLst>
                                </p:cTn>
                              </p:par>
                              <p:par>
                                <p:cTn id="45" presetID="3" presetClass="emph" presetSubtype="2" fill="hold" nodeType="withEffect">
                                  <p:stCondLst>
                                    <p:cond delay="0"/>
                                  </p:stCondLst>
                                  <p:childTnLst>
                                    <p:animClr clrSpc="rgb" dir="cw">
                                      <p:cBhvr override="childStyle">
                                        <p:cTn id="46" dur="500" fill="hold"/>
                                        <p:tgtEl>
                                          <p:spTgt spid="3">
                                            <p:txEl>
                                              <p:pRg st="3" end="3"/>
                                            </p:txEl>
                                          </p:spTgt>
                                        </p:tgtEl>
                                        <p:attrNameLst>
                                          <p:attrName>style.color</p:attrName>
                                        </p:attrNameLst>
                                      </p:cBhvr>
                                      <p:to>
                                        <a:schemeClr val="tx1"/>
                                      </p:to>
                                    </p:animClr>
                                  </p:childTnLst>
                                </p:cTn>
                              </p:par>
                              <p:par>
                                <p:cTn id="47" presetID="3" presetClass="emph" presetSubtype="2" fill="hold" nodeType="withEffect">
                                  <p:stCondLst>
                                    <p:cond delay="0"/>
                                  </p:stCondLst>
                                  <p:childTnLst>
                                    <p:animClr clrSpc="rgb" dir="cw">
                                      <p:cBhvr override="childStyle">
                                        <p:cTn id="48" dur="500" fill="hold"/>
                                        <p:tgtEl>
                                          <p:spTgt spid="3">
                                            <p:txEl>
                                              <p:pRg st="3" end="3"/>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42" name="Object 2"/>
          <p:cNvGraphicFramePr>
            <a:graphicFrameLocks noChangeAspect="1"/>
          </p:cNvGraphicFramePr>
          <p:nvPr/>
        </p:nvGraphicFramePr>
        <p:xfrm>
          <a:off x="4067944" y="1412776"/>
          <a:ext cx="2873474" cy="1512168"/>
        </p:xfrm>
        <a:graphic>
          <a:graphicData uri="http://schemas.openxmlformats.org/presentationml/2006/ole">
            <mc:AlternateContent xmlns:mc="http://schemas.openxmlformats.org/markup-compatibility/2006">
              <mc:Choice xmlns:v="urn:schemas-microsoft-com:vml" Requires="v">
                <p:oleObj spid="_x0000_s317446" name="Acrobat Document" r:id="rId5" imgW="5667139" imgH="8019997" progId="AcroExch.Document.7">
                  <p:embed/>
                </p:oleObj>
              </mc:Choice>
              <mc:Fallback>
                <p:oleObj name="Acrobat Document" r:id="rId5" imgW="5667139" imgH="8019997" progId="AcroExch.Document.7">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l="28586" t="31421" r="28586" b="33665"/>
                      <a:stretch>
                        <a:fillRect/>
                      </a:stretch>
                    </p:blipFill>
                    <p:spPr bwMode="auto">
                      <a:xfrm>
                        <a:off x="4067944" y="1412776"/>
                        <a:ext cx="287347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タイトル 1"/>
          <p:cNvSpPr>
            <a:spLocks noGrp="1"/>
          </p:cNvSpPr>
          <p:nvPr>
            <p:ph type="title"/>
          </p:nvPr>
        </p:nvSpPr>
        <p:spPr>
          <a:xfrm>
            <a:off x="1331640" y="188640"/>
            <a:ext cx="5688632" cy="1143000"/>
          </a:xfrm>
          <a:ln w="38100">
            <a:solidFill>
              <a:schemeClr val="accent1"/>
            </a:solidFill>
          </a:ln>
        </p:spPr>
        <p:txBody>
          <a:bodyPr/>
          <a:lstStyle/>
          <a:p>
            <a:pPr algn="l"/>
            <a:r>
              <a:rPr lang="ja-JP" altLang="en-US" b="1" dirty="0" smtClean="0">
                <a:solidFill>
                  <a:srgbClr val="002060"/>
                </a:solidFill>
                <a:effectLst>
                  <a:outerShdw blurRad="38100" dist="38100" dir="2700000" algn="tl">
                    <a:srgbClr val="000000">
                      <a:alpha val="43137"/>
                    </a:srgbClr>
                  </a:outerShdw>
                </a:effectLst>
              </a:rPr>
              <a:t>④</a:t>
            </a:r>
            <a:r>
              <a:rPr lang="ja-JP" altLang="ja-JP" b="1" dirty="0" smtClean="0">
                <a:solidFill>
                  <a:srgbClr val="002060"/>
                </a:solidFill>
                <a:effectLst>
                  <a:outerShdw blurRad="38100" dist="38100" dir="2700000" algn="tl">
                    <a:srgbClr val="000000">
                      <a:alpha val="43137"/>
                    </a:srgbClr>
                  </a:outerShdw>
                </a:effectLst>
              </a:rPr>
              <a:t>広報に関する業務</a:t>
            </a:r>
            <a:endParaRPr kumimoji="1" lang="ja-JP" altLang="en-US" b="1" dirty="0">
              <a:solidFill>
                <a:srgbClr val="002060"/>
              </a:solidFill>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a:xfrm>
            <a:off x="179512" y="1556792"/>
            <a:ext cx="8229600" cy="4525963"/>
          </a:xfrm>
          <a:ln>
            <a:noFill/>
          </a:ln>
        </p:spPr>
        <p:txBody>
          <a:bodyPr/>
          <a:lstStyle/>
          <a:p>
            <a:pPr lvl="0"/>
            <a:r>
              <a:rPr lang="ja-JP" altLang="ja-JP" b="1" dirty="0" smtClean="0">
                <a:effectLst>
                  <a:outerShdw blurRad="38100" dist="38100" dir="2700000" algn="tl">
                    <a:srgbClr val="000000">
                      <a:alpha val="43137"/>
                    </a:srgbClr>
                  </a:outerShdw>
                </a:effectLst>
              </a:rPr>
              <a:t>リーフレットの作成</a:t>
            </a:r>
          </a:p>
          <a:p>
            <a:pPr lvl="0"/>
            <a:r>
              <a:rPr lang="ja-JP" altLang="ja-JP" b="1" dirty="0" smtClean="0">
                <a:effectLst>
                  <a:outerShdw blurRad="38100" dist="38100" dir="2700000" algn="tl">
                    <a:srgbClr val="000000">
                      <a:alpha val="43137"/>
                    </a:srgbClr>
                  </a:outerShdw>
                </a:effectLst>
              </a:rPr>
              <a:t>風船の作成</a:t>
            </a:r>
          </a:p>
          <a:p>
            <a:pPr lvl="0"/>
            <a:r>
              <a:rPr lang="ja-JP" altLang="ja-JP" b="1" dirty="0" smtClean="0">
                <a:effectLst>
                  <a:outerShdw blurRad="38100" dist="38100" dir="2700000" algn="tl">
                    <a:srgbClr val="000000">
                      <a:alpha val="43137"/>
                    </a:srgbClr>
                  </a:outerShdw>
                </a:effectLst>
              </a:rPr>
              <a:t>各種イベントでの説明</a:t>
            </a:r>
            <a:endParaRPr lang="en-US" altLang="ja-JP" b="1" dirty="0" smtClean="0">
              <a:effectLst>
                <a:outerShdw blurRad="38100" dist="38100" dir="2700000" algn="tl">
                  <a:srgbClr val="000000">
                    <a:alpha val="43137"/>
                  </a:srgbClr>
                </a:outerShdw>
              </a:effectLst>
            </a:endParaRPr>
          </a:p>
          <a:p>
            <a:r>
              <a:rPr kumimoji="1" lang="ja-JP" altLang="en-US" b="1" dirty="0" smtClean="0">
                <a:effectLst>
                  <a:outerShdw blurRad="38100" dist="38100" dir="2700000" algn="tl">
                    <a:srgbClr val="000000">
                      <a:alpha val="43137"/>
                    </a:srgbClr>
                  </a:outerShdw>
                </a:effectLst>
              </a:rPr>
              <a:t>地区広報に掲載依頼</a:t>
            </a:r>
            <a:endParaRPr kumimoji="1" lang="en-US" altLang="ja-JP" b="1" dirty="0" smtClean="0">
              <a:effectLst>
                <a:outerShdw blurRad="38100" dist="38100" dir="2700000" algn="tl">
                  <a:srgbClr val="000000">
                    <a:alpha val="43137"/>
                  </a:srgbClr>
                </a:outerShdw>
              </a:effectLst>
            </a:endParaRPr>
          </a:p>
          <a:p>
            <a:r>
              <a:rPr lang="ja-JP" altLang="en-US" b="1" dirty="0" smtClean="0">
                <a:effectLst>
                  <a:outerShdw blurRad="38100" dist="38100" dir="2700000" algn="tl">
                    <a:srgbClr val="000000">
                      <a:alpha val="43137"/>
                    </a:srgbClr>
                  </a:outerShdw>
                </a:effectLst>
              </a:rPr>
              <a:t>上毛新聞に掲載依頼</a:t>
            </a:r>
            <a:endParaRPr lang="en-US" altLang="ja-JP" b="1" dirty="0" smtClean="0">
              <a:effectLst>
                <a:outerShdw blurRad="38100" dist="38100" dir="2700000" algn="tl">
                  <a:srgbClr val="000000">
                    <a:alpha val="43137"/>
                  </a:srgbClr>
                </a:outerShdw>
              </a:effectLst>
            </a:endParaRPr>
          </a:p>
          <a:p>
            <a:r>
              <a:rPr lang="ja-JP" altLang="ja-JP" b="1" dirty="0" smtClean="0">
                <a:effectLst>
                  <a:outerShdw blurRad="38100" dist="38100" dir="2700000" algn="tl">
                    <a:srgbClr val="000000">
                      <a:alpha val="43137"/>
                    </a:srgbClr>
                  </a:outerShdw>
                </a:effectLst>
              </a:rPr>
              <a:t>会議での</a:t>
            </a:r>
            <a:endParaRPr lang="en-US" altLang="ja-JP" b="1" dirty="0" smtClean="0">
              <a:effectLst>
                <a:outerShdw blurRad="38100" dist="38100" dir="2700000" algn="tl">
                  <a:srgbClr val="000000">
                    <a:alpha val="43137"/>
                  </a:srgbClr>
                </a:outerShdw>
              </a:effectLst>
            </a:endParaRPr>
          </a:p>
          <a:p>
            <a:pPr>
              <a:buNone/>
            </a:pPr>
            <a:r>
              <a:rPr lang="ja-JP" altLang="en-US" b="1" dirty="0" smtClean="0">
                <a:effectLst>
                  <a:outerShdw blurRad="38100" dist="38100" dir="2700000" algn="tl">
                    <a:srgbClr val="000000">
                      <a:alpha val="43137"/>
                    </a:srgbClr>
                  </a:outerShdw>
                </a:effectLst>
              </a:rPr>
              <a:t>　　　　</a:t>
            </a:r>
            <a:r>
              <a:rPr lang="ja-JP" altLang="ja-JP" b="1" dirty="0" smtClean="0">
                <a:effectLst>
                  <a:outerShdw blurRad="38100" dist="38100" dir="2700000" algn="tl">
                    <a:srgbClr val="000000">
                      <a:alpha val="43137"/>
                    </a:srgbClr>
                  </a:outerShdw>
                </a:effectLst>
              </a:rPr>
              <a:t>プレゼンテーション</a:t>
            </a:r>
            <a:endParaRPr kumimoji="1" lang="ja-JP" altLang="en-US" b="1" dirty="0">
              <a:effectLst>
                <a:outerShdw blurRad="38100" dist="38100" dir="2700000" algn="tl">
                  <a:srgbClr val="000000">
                    <a:alpha val="43137"/>
                  </a:srgbClr>
                </a:outerShdw>
              </a:effectLst>
            </a:endParaRPr>
          </a:p>
        </p:txBody>
      </p:sp>
      <p:pic>
        <p:nvPicPr>
          <p:cNvPr id="314371" name="Picture 3" descr="C:\Users\事務局\Desktop\！よ滞.tif"/>
          <p:cNvPicPr>
            <a:picLocks noChangeAspect="1" noChangeArrowheads="1"/>
          </p:cNvPicPr>
          <p:nvPr/>
        </p:nvPicPr>
        <p:blipFill>
          <a:blip r:embed="rId7" cstate="print"/>
          <a:srcRect/>
          <a:stretch>
            <a:fillRect/>
          </a:stretch>
        </p:blipFill>
        <p:spPr bwMode="auto">
          <a:xfrm>
            <a:off x="5579096" y="2996952"/>
            <a:ext cx="3564904" cy="2520949"/>
          </a:xfrm>
          <a:prstGeom prst="rect">
            <a:avLst/>
          </a:prstGeom>
          <a:noFill/>
        </p:spPr>
      </p:pic>
      <p:pic>
        <p:nvPicPr>
          <p:cNvPr id="314370" name="Picture 2" descr="C:\Users\事務局\Desktop\’桜戴.tif"/>
          <p:cNvPicPr>
            <a:picLocks noChangeAspect="1" noChangeArrowheads="1"/>
          </p:cNvPicPr>
          <p:nvPr/>
        </p:nvPicPr>
        <p:blipFill>
          <a:blip r:embed="rId8" cstate="print"/>
          <a:srcRect/>
          <a:stretch>
            <a:fillRect/>
          </a:stretch>
        </p:blipFill>
        <p:spPr bwMode="auto">
          <a:xfrm rot="21324100">
            <a:off x="6941255" y="339584"/>
            <a:ext cx="2087761" cy="2952328"/>
          </a:xfrm>
          <a:prstGeom prst="rect">
            <a:avLst/>
          </a:prstGeom>
          <a:noFill/>
        </p:spPr>
      </p:pic>
      <p:sp>
        <p:nvSpPr>
          <p:cNvPr id="7" name="スライド番号プレースホルダ 6"/>
          <p:cNvSpPr>
            <a:spLocks noGrp="1"/>
          </p:cNvSpPr>
          <p:nvPr>
            <p:ph type="sldNum" sz="quarter" idx="12"/>
          </p:nvPr>
        </p:nvSpPr>
        <p:spPr/>
        <p:txBody>
          <a:bodyPr/>
          <a:lstStyle/>
          <a:p>
            <a:pPr>
              <a:defRPr/>
            </a:pPr>
            <a:fld id="{F5F6B881-BF1E-4C75-B55D-49B42E389C16}" type="slidenum">
              <a:rPr lang="ja-JP" altLang="en-US" sz="2400" smtClean="0">
                <a:solidFill>
                  <a:schemeClr val="tx1"/>
                </a:solidFill>
              </a:rPr>
              <a:pPr>
                <a:defRPr/>
              </a:pPr>
              <a:t>15</a:t>
            </a:fld>
            <a:endParaRPr lang="ja-JP" altLang="en-US" sz="2400" dirty="0">
              <a:solidFill>
                <a:schemeClr val="tx1"/>
              </a:solidFill>
            </a:endParaRPr>
          </a:p>
        </p:txBody>
      </p:sp>
      <p:pic>
        <p:nvPicPr>
          <p:cNvPr id="8" name="Picture 2" descr="C:\Users\事務局\Desktop\IMGP0292.JPG"/>
          <p:cNvPicPr>
            <a:picLocks noChangeAspect="1" noChangeArrowheads="1"/>
          </p:cNvPicPr>
          <p:nvPr/>
        </p:nvPicPr>
        <p:blipFill>
          <a:blip r:embed="rId9" cstate="print"/>
          <a:srcRect/>
          <a:stretch>
            <a:fillRect/>
          </a:stretch>
        </p:blipFill>
        <p:spPr bwMode="auto">
          <a:xfrm>
            <a:off x="4644008" y="3356992"/>
            <a:ext cx="2232248" cy="3236011"/>
          </a:xfrm>
          <a:prstGeom prst="rect">
            <a:avLst/>
          </a:prstGeom>
          <a:noFill/>
          <a:ln w="9525">
            <a:noFill/>
            <a:miter lim="800000"/>
            <a:headEnd/>
            <a:tailEnd/>
          </a:ln>
        </p:spPr>
      </p:pic>
      <p:pic>
        <p:nvPicPr>
          <p:cNvPr id="9" name="Picture 3"/>
          <p:cNvPicPr>
            <a:picLocks noChangeAspect="1" noChangeArrowheads="1"/>
          </p:cNvPicPr>
          <p:nvPr/>
        </p:nvPicPr>
        <p:blipFill>
          <a:blip r:embed="rId10" cstate="print"/>
          <a:srcRect/>
          <a:stretch>
            <a:fillRect/>
          </a:stretch>
        </p:blipFill>
        <p:spPr bwMode="auto">
          <a:xfrm>
            <a:off x="0" y="2060848"/>
            <a:ext cx="9144000" cy="4797152"/>
          </a:xfrm>
          <a:prstGeom prst="rect">
            <a:avLst/>
          </a:prstGeom>
          <a:noFill/>
          <a:ln w="9525">
            <a:noFill/>
            <a:miter lim="800000"/>
            <a:headEnd/>
            <a:tailEnd/>
          </a:ln>
        </p:spPr>
      </p:pic>
      <p:pic>
        <p:nvPicPr>
          <p:cNvPr id="10" name="Picture 1"/>
          <p:cNvPicPr>
            <a:picLocks noChangeAspect="1" noChangeArrowheads="1"/>
          </p:cNvPicPr>
          <p:nvPr/>
        </p:nvPicPr>
        <p:blipFill rotWithShape="1">
          <a:blip r:embed="rId11" cstate="print">
            <a:extLst/>
          </a:blip>
          <a:srcRect l="49503"/>
          <a:stretch/>
        </p:blipFill>
        <p:spPr bwMode="auto">
          <a:xfrm>
            <a:off x="7020272" y="332656"/>
            <a:ext cx="1944216" cy="2887621"/>
          </a:xfrm>
          <a:prstGeom prst="ellipse">
            <a:avLst/>
          </a:prstGeom>
          <a:noFill/>
          <a:ln w="9525">
            <a:noFill/>
            <a:miter lim="800000"/>
            <a:headEnd/>
            <a:tailEnd/>
          </a:ln>
          <a:effectLst/>
        </p:spPr>
      </p:pic>
      <p:pic>
        <p:nvPicPr>
          <p:cNvPr id="11" name="Picture 2"/>
          <p:cNvPicPr>
            <a:picLocks noChangeAspect="1" noChangeArrowheads="1"/>
          </p:cNvPicPr>
          <p:nvPr/>
        </p:nvPicPr>
        <p:blipFill>
          <a:blip r:embed="rId12" cstate="print"/>
          <a:srcRect r="12695"/>
          <a:stretch>
            <a:fillRect/>
          </a:stretch>
        </p:blipFill>
        <p:spPr bwMode="auto">
          <a:xfrm>
            <a:off x="4572001" y="3284984"/>
            <a:ext cx="4572000" cy="3803710"/>
          </a:xfrm>
          <a:prstGeom prst="rect">
            <a:avLst/>
          </a:prstGeom>
          <a:noFill/>
          <a:ln w="9525">
            <a:noFill/>
            <a:miter lim="800000"/>
            <a:headEnd/>
            <a:tailEnd/>
          </a:ln>
        </p:spPr>
      </p:pic>
      <p:pic>
        <p:nvPicPr>
          <p:cNvPr id="12" name="Picture 2"/>
          <p:cNvPicPr>
            <a:picLocks noChangeAspect="1" noChangeArrowheads="1"/>
          </p:cNvPicPr>
          <p:nvPr/>
        </p:nvPicPr>
        <p:blipFill>
          <a:blip r:embed="rId13" cstate="print"/>
          <a:srcRect/>
          <a:stretch>
            <a:fillRect/>
          </a:stretch>
        </p:blipFill>
        <p:spPr bwMode="auto">
          <a:xfrm>
            <a:off x="0" y="3284984"/>
            <a:ext cx="4557378" cy="3573016"/>
          </a:xfrm>
          <a:prstGeom prst="rect">
            <a:avLst/>
          </a:prstGeom>
          <a:noFill/>
          <a:ln w="9525">
            <a:noFill/>
            <a:miter lim="800000"/>
            <a:headEnd/>
            <a:tailEnd/>
          </a:ln>
        </p:spPr>
      </p:pic>
      <p:sp>
        <p:nvSpPr>
          <p:cNvPr id="13" name="テキスト ボックス 12"/>
          <p:cNvSpPr txBox="1">
            <a:spLocks noChangeArrowheads="1"/>
          </p:cNvSpPr>
          <p:nvPr/>
        </p:nvSpPr>
        <p:spPr bwMode="auto">
          <a:xfrm>
            <a:off x="683568" y="6093296"/>
            <a:ext cx="3961606" cy="523220"/>
          </a:xfrm>
          <a:prstGeom prst="rect">
            <a:avLst/>
          </a:prstGeom>
          <a:noFill/>
          <a:ln w="9525">
            <a:noFill/>
            <a:miter lim="800000"/>
            <a:headEnd/>
            <a:tailEnd/>
          </a:ln>
        </p:spPr>
        <p:txBody>
          <a:bodyPr wrap="square">
            <a:spAutoFit/>
          </a:bodyPr>
          <a:lstStyle/>
          <a:p>
            <a:r>
              <a:rPr lang="ja-JP" altLang="en-US" sz="2800" b="1" dirty="0" smtClean="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食育フェスタ</a:t>
            </a:r>
            <a:r>
              <a:rPr lang="en-US" altLang="ja-JP" sz="2800" b="1" dirty="0" smtClean="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in</a:t>
            </a:r>
            <a:r>
              <a:rPr lang="ja-JP" altLang="en-US" sz="2800" b="1" dirty="0" smtClean="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富岡</a:t>
            </a:r>
            <a:endParaRPr lang="ja-JP" altLang="en-US" sz="2800" b="1" dirty="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6" name="テキスト ボックス 15"/>
          <p:cNvSpPr txBox="1">
            <a:spLocks noChangeArrowheads="1"/>
          </p:cNvSpPr>
          <p:nvPr/>
        </p:nvSpPr>
        <p:spPr bwMode="auto">
          <a:xfrm>
            <a:off x="6516216" y="6334780"/>
            <a:ext cx="2449438" cy="523220"/>
          </a:xfrm>
          <a:prstGeom prst="rect">
            <a:avLst/>
          </a:prstGeom>
          <a:noFill/>
          <a:ln w="9525">
            <a:noFill/>
            <a:miter lim="800000"/>
            <a:headEnd/>
            <a:tailEnd/>
          </a:ln>
        </p:spPr>
        <p:txBody>
          <a:bodyPr wrap="square">
            <a:spAutoFit/>
          </a:bodyPr>
          <a:lstStyle/>
          <a:p>
            <a:r>
              <a:rPr lang="ja-JP" altLang="en-US" sz="2800" b="1" dirty="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甘楽町健康祭</a:t>
            </a:r>
          </a:p>
        </p:txBody>
      </p:sp>
    </p:spTree>
    <p:custDataLst>
      <p:tags r:id="rId2"/>
    </p:custDataLst>
  </p:cSld>
  <p:clrMapOvr>
    <a:masterClrMapping/>
  </p:clrMapOvr>
  <p:transition advTm="350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2F14FA"/>
                                      </p:to>
                                    </p:animClr>
                                  </p:childTnLst>
                                </p:cTn>
                              </p:par>
                              <p:par>
                                <p:cTn id="7" presetID="6" presetClass="entr" presetSubtype="32"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circle(out)">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500" fill="hold"/>
                                        <p:tgtEl>
                                          <p:spTgt spid="3">
                                            <p:txEl>
                                              <p:pRg st="0" end="0"/>
                                            </p:txEl>
                                          </p:spTgt>
                                        </p:tgtEl>
                                        <p:attrNameLst>
                                          <p:attrName>style.color</p:attrName>
                                        </p:attrNameLst>
                                      </p:cBhvr>
                                      <p:to>
                                        <a:schemeClr val="tx1"/>
                                      </p:to>
                                    </p:animClr>
                                  </p:childTnLst>
                                </p:cTn>
                              </p:par>
                              <p:par>
                                <p:cTn id="14" presetID="2" presetClass="exit" presetSubtype="4" fill="hold" nodeType="withEffect">
                                  <p:stCondLst>
                                    <p:cond delay="0"/>
                                  </p:stCondLst>
                                  <p:childTnLst>
                                    <p:anim calcmode="lin" valueType="num">
                                      <p:cBhvr additive="base">
                                        <p:cTn id="15" dur="500"/>
                                        <p:tgtEl>
                                          <p:spTgt spid="9"/>
                                        </p:tgtEl>
                                        <p:attrNameLst>
                                          <p:attrName>ppt_x</p:attrName>
                                        </p:attrNameLst>
                                      </p:cBhvr>
                                      <p:tavLst>
                                        <p:tav tm="0">
                                          <p:val>
                                            <p:strVal val="ppt_x"/>
                                          </p:val>
                                        </p:tav>
                                        <p:tav tm="100000">
                                          <p:val>
                                            <p:strVal val="ppt_x"/>
                                          </p:val>
                                        </p:tav>
                                      </p:tavLst>
                                    </p:anim>
                                    <p:anim calcmode="lin" valueType="num">
                                      <p:cBhvr additive="base">
                                        <p:cTn id="16" dur="500"/>
                                        <p:tgtEl>
                                          <p:spTgt spid="9"/>
                                        </p:tgtEl>
                                        <p:attrNameLst>
                                          <p:attrName>ppt_y</p:attrName>
                                        </p:attrNameLst>
                                      </p:cBhvr>
                                      <p:tavLst>
                                        <p:tav tm="0">
                                          <p:val>
                                            <p:strVal val="ppt_y"/>
                                          </p:val>
                                        </p:tav>
                                        <p:tav tm="100000">
                                          <p:val>
                                            <p:strVal val="1+ppt_h/2"/>
                                          </p:val>
                                        </p:tav>
                                      </p:tavLst>
                                    </p:anim>
                                    <p:set>
                                      <p:cBhvr>
                                        <p:cTn id="17" dur="1" fill="hold">
                                          <p:stCondLst>
                                            <p:cond delay="499"/>
                                          </p:stCondLst>
                                        </p:cTn>
                                        <p:tgtEl>
                                          <p:spTgt spid="9"/>
                                        </p:tgtEl>
                                        <p:attrNameLst>
                                          <p:attrName>style.visibility</p:attrName>
                                        </p:attrNameLst>
                                      </p:cBhvr>
                                      <p:to>
                                        <p:strVal val="hidden"/>
                                      </p:to>
                                    </p:set>
                                  </p:childTnLst>
                                </p:cTn>
                              </p:par>
                              <p:par>
                                <p:cTn id="18" presetID="3" presetClass="emph" presetSubtype="2" fill="hold" nodeType="withEffect">
                                  <p:stCondLst>
                                    <p:cond delay="0"/>
                                  </p:stCondLst>
                                  <p:childTnLst>
                                    <p:animClr clrSpc="rgb" dir="cw">
                                      <p:cBhvr override="childStyle">
                                        <p:cTn id="19" dur="500" fill="hold"/>
                                        <p:tgtEl>
                                          <p:spTgt spid="3">
                                            <p:txEl>
                                              <p:pRg st="1" end="1"/>
                                            </p:txEl>
                                          </p:spTgt>
                                        </p:tgtEl>
                                        <p:attrNameLst>
                                          <p:attrName>style.color</p:attrName>
                                        </p:attrNameLst>
                                      </p:cBhvr>
                                      <p:to>
                                        <a:srgbClr val="2F14FA"/>
                                      </p:to>
                                    </p:animClr>
                                  </p:childTnLst>
                                </p:cTn>
                              </p:par>
                              <p:par>
                                <p:cTn id="20" presetID="3" presetClass="entr" presetSubtype="10" fill="hold" nodeType="withEffect">
                                  <p:stCondLst>
                                    <p:cond delay="0"/>
                                  </p:stCondLst>
                                  <p:childTnLst>
                                    <p:set>
                                      <p:cBhvr>
                                        <p:cTn id="21" dur="1" fill="hold">
                                          <p:stCondLst>
                                            <p:cond delay="0"/>
                                          </p:stCondLst>
                                        </p:cTn>
                                        <p:tgtEl>
                                          <p:spTgt spid="317442"/>
                                        </p:tgtEl>
                                        <p:attrNameLst>
                                          <p:attrName>style.visibility</p:attrName>
                                        </p:attrNameLst>
                                      </p:cBhvr>
                                      <p:to>
                                        <p:strVal val="visible"/>
                                      </p:to>
                                    </p:set>
                                    <p:animEffect transition="in" filter="blinds(horizontal)">
                                      <p:cBhvr>
                                        <p:cTn id="22" dur="500"/>
                                        <p:tgtEl>
                                          <p:spTgt spid="317442"/>
                                        </p:tgtEl>
                                      </p:cBhvr>
                                    </p:animEffect>
                                  </p:childTnLst>
                                </p:cTn>
                              </p:par>
                            </p:childTnLst>
                          </p:cTn>
                        </p:par>
                        <p:par>
                          <p:cTn id="23" fill="hold">
                            <p:stCondLst>
                              <p:cond delay="500"/>
                            </p:stCondLst>
                            <p:childTnLst>
                              <p:par>
                                <p:cTn id="24" presetID="3" presetClass="emph" presetSubtype="2" fill="hold" nodeType="afterEffect">
                                  <p:stCondLst>
                                    <p:cond delay="0"/>
                                  </p:stCondLst>
                                  <p:childTnLst>
                                    <p:animClr clrSpc="rgb" dir="cw">
                                      <p:cBhvr override="childStyle">
                                        <p:cTn id="25" dur="2000" fill="hold"/>
                                        <p:tgtEl>
                                          <p:spTgt spid="3">
                                            <p:txEl>
                                              <p:pRg st="2" end="2"/>
                                            </p:txEl>
                                          </p:spTgt>
                                        </p:tgtEl>
                                        <p:attrNameLst>
                                          <p:attrName>style.color</p:attrName>
                                        </p:attrNameLst>
                                      </p:cBhvr>
                                      <p:to>
                                        <a:schemeClr val="hlink"/>
                                      </p:to>
                                    </p:animClr>
                                  </p:childTnLst>
                                </p:cTn>
                              </p:par>
                            </p:childTnLst>
                          </p:cTn>
                        </p:par>
                        <p:par>
                          <p:cTn id="26" fill="hold">
                            <p:stCondLst>
                              <p:cond delay="2500"/>
                            </p:stCondLst>
                            <p:childTnLst>
                              <p:par>
                                <p:cTn id="27" presetID="3" presetClass="entr" presetSubtype="1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1000"/>
                                        <p:tgtEl>
                                          <p:spTgt spid="10"/>
                                        </p:tgtEl>
                                      </p:cBhvr>
                                    </p:animEffect>
                                  </p:childTnLst>
                                </p:cTn>
                              </p:par>
                            </p:childTnLst>
                          </p:cTn>
                        </p:par>
                        <p:par>
                          <p:cTn id="30" fill="hold">
                            <p:stCondLst>
                              <p:cond delay="3500"/>
                            </p:stCondLst>
                            <p:childTnLst>
                              <p:par>
                                <p:cTn id="31" presetID="29"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ppt_x</p:attrName>
                                        </p:attrNameLst>
                                      </p:cBhvr>
                                      <p:tavLst>
                                        <p:tav tm="0">
                                          <p:val>
                                            <p:strVal val="#ppt_x-.2"/>
                                          </p:val>
                                        </p:tav>
                                        <p:tav tm="100000">
                                          <p:val>
                                            <p:strVal val="#ppt_x"/>
                                          </p:val>
                                        </p:tav>
                                      </p:tavLst>
                                    </p:anim>
                                    <p:anim calcmode="lin" valueType="num">
                                      <p:cBhvr>
                                        <p:cTn id="3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1"/>
                                        </p:tgtEl>
                                      </p:cBhvr>
                                    </p:animEffect>
                                  </p:childTnLst>
                                </p:cTn>
                              </p:par>
                              <p:par>
                                <p:cTn id="36" presetID="20" presetClass="entr" presetSubtype="0" fill="hold" nodeType="with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wedge">
                                      <p:cBhvr>
                                        <p:cTn id="38" dur="500"/>
                                        <p:tgtEl>
                                          <p:spTgt spid="16">
                                            <p:txEl>
                                              <p:pRg st="0" end="0"/>
                                            </p:txEl>
                                          </p:spTgt>
                                        </p:tgtEl>
                                      </p:cBhvr>
                                    </p:animEffect>
                                  </p:childTnLst>
                                </p:cTn>
                              </p:par>
                            </p:childTnLst>
                          </p:cTn>
                        </p:par>
                        <p:par>
                          <p:cTn id="39" fill="hold">
                            <p:stCondLst>
                              <p:cond delay="4500"/>
                            </p:stCondLst>
                            <p:childTnLst>
                              <p:par>
                                <p:cTn id="40" presetID="5" presetClass="entr" presetSubtype="10" fill="hold" nodeType="after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checkerboard(across)">
                                      <p:cBhvr>
                                        <p:cTn id="42" dur="500"/>
                                        <p:tgtEl>
                                          <p:spTgt spid="13">
                                            <p:txEl>
                                              <p:pRg st="0" end="0"/>
                                            </p:txEl>
                                          </p:spTgt>
                                        </p:tgtEl>
                                      </p:cBhvr>
                                    </p:animEffect>
                                  </p:childTnLst>
                                </p:cTn>
                              </p:par>
                              <p:par>
                                <p:cTn id="43" presetID="29"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ppt_x</p:attrName>
                                        </p:attrNameLst>
                                      </p:cBhvr>
                                      <p:tavLst>
                                        <p:tav tm="0">
                                          <p:val>
                                            <p:strVal val="#ppt_x-.2"/>
                                          </p:val>
                                        </p:tav>
                                        <p:tav tm="100000">
                                          <p:val>
                                            <p:strVal val="#ppt_x"/>
                                          </p:val>
                                        </p:tav>
                                      </p:tavLst>
                                    </p:anim>
                                    <p:anim calcmode="lin" valueType="num">
                                      <p:cBhvr>
                                        <p:cTn id="4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1" fill="hold" nodeType="clickEffect">
                                  <p:stCondLst>
                                    <p:cond delay="0"/>
                                  </p:stCondLst>
                                  <p:childTnLst>
                                    <p:anim calcmode="lin" valueType="num">
                                      <p:cBhvr additive="base">
                                        <p:cTn id="51" dur="500"/>
                                        <p:tgtEl>
                                          <p:spTgt spid="10"/>
                                        </p:tgtEl>
                                        <p:attrNameLst>
                                          <p:attrName>ppt_x</p:attrName>
                                        </p:attrNameLst>
                                      </p:cBhvr>
                                      <p:tavLst>
                                        <p:tav tm="0">
                                          <p:val>
                                            <p:strVal val="ppt_x"/>
                                          </p:val>
                                        </p:tav>
                                        <p:tav tm="100000">
                                          <p:val>
                                            <p:strVal val="ppt_x"/>
                                          </p:val>
                                        </p:tav>
                                      </p:tavLst>
                                    </p:anim>
                                    <p:anim calcmode="lin" valueType="num">
                                      <p:cBhvr additive="base">
                                        <p:cTn id="52" dur="500"/>
                                        <p:tgtEl>
                                          <p:spTgt spid="10"/>
                                        </p:tgtEl>
                                        <p:attrNameLst>
                                          <p:attrName>ppt_y</p:attrName>
                                        </p:attrNameLst>
                                      </p:cBhvr>
                                      <p:tavLst>
                                        <p:tav tm="0">
                                          <p:val>
                                            <p:strVal val="ppt_y"/>
                                          </p:val>
                                        </p:tav>
                                        <p:tav tm="100000">
                                          <p:val>
                                            <p:strVal val="0-ppt_h/2"/>
                                          </p:val>
                                        </p:tav>
                                      </p:tavLst>
                                    </p:anim>
                                    <p:set>
                                      <p:cBhvr>
                                        <p:cTn id="53" dur="1" fill="hold">
                                          <p:stCondLst>
                                            <p:cond delay="499"/>
                                          </p:stCondLst>
                                        </p:cTn>
                                        <p:tgtEl>
                                          <p:spTgt spid="10"/>
                                        </p:tgtEl>
                                        <p:attrNameLst>
                                          <p:attrName>style.visibility</p:attrName>
                                        </p:attrNameLst>
                                      </p:cBhvr>
                                      <p:to>
                                        <p:strVal val="hidden"/>
                                      </p:to>
                                    </p:set>
                                  </p:childTnLst>
                                </p:cTn>
                              </p:par>
                              <p:par>
                                <p:cTn id="54" presetID="3" presetClass="exit" presetSubtype="10" fill="hold" grpId="0" nodeType="withEffect">
                                  <p:stCondLst>
                                    <p:cond delay="0"/>
                                  </p:stCondLst>
                                  <p:childTnLst>
                                    <p:animEffect transition="out" filter="blinds(horizontal)">
                                      <p:cBhvr>
                                        <p:cTn id="55" dur="500"/>
                                        <p:tgtEl>
                                          <p:spTgt spid="16">
                                            <p:txEl>
                                              <p:pRg st="0" end="0"/>
                                            </p:txEl>
                                          </p:spTgt>
                                        </p:tgtEl>
                                      </p:cBhvr>
                                    </p:animEffect>
                                    <p:set>
                                      <p:cBhvr>
                                        <p:cTn id="56" dur="1" fill="hold">
                                          <p:stCondLst>
                                            <p:cond delay="499"/>
                                          </p:stCondLst>
                                        </p:cTn>
                                        <p:tgtEl>
                                          <p:spTgt spid="16">
                                            <p:txEl>
                                              <p:pRg st="0" end="0"/>
                                            </p:txEl>
                                          </p:spTgt>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5" presetClass="exit" presetSubtype="10" fill="hold" grpId="0" nodeType="withEffect">
                                  <p:stCondLst>
                                    <p:cond delay="0"/>
                                  </p:stCondLst>
                                  <p:childTnLst>
                                    <p:animEffect transition="out" filter="checkerboard(across)">
                                      <p:cBhvr>
                                        <p:cTn id="61" dur="500"/>
                                        <p:tgtEl>
                                          <p:spTgt spid="13">
                                            <p:txEl>
                                              <p:pRg st="0" end="0"/>
                                            </p:txEl>
                                          </p:spTgt>
                                        </p:tgtEl>
                                      </p:cBhvr>
                                    </p:animEffect>
                                    <p:set>
                                      <p:cBhvr>
                                        <p:cTn id="62" dur="1" fill="hold">
                                          <p:stCondLst>
                                            <p:cond delay="499"/>
                                          </p:stCondLst>
                                        </p:cTn>
                                        <p:tgtEl>
                                          <p:spTgt spid="13">
                                            <p:txEl>
                                              <p:pRg st="0" end="0"/>
                                            </p:txEl>
                                          </p:spTgt>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3" presetClass="emph" presetSubtype="2" fill="hold" nodeType="withEffect">
                                  <p:stCondLst>
                                    <p:cond delay="0"/>
                                  </p:stCondLst>
                                  <p:childTnLst>
                                    <p:animClr clrSpc="rgb" dir="cw">
                                      <p:cBhvr override="childStyle">
                                        <p:cTn id="67" dur="500" fill="hold"/>
                                        <p:tgtEl>
                                          <p:spTgt spid="3">
                                            <p:txEl>
                                              <p:pRg st="1" end="1"/>
                                            </p:txEl>
                                          </p:spTgt>
                                        </p:tgtEl>
                                        <p:attrNameLst>
                                          <p:attrName>style.color</p:attrName>
                                        </p:attrNameLst>
                                      </p:cBhvr>
                                      <p:to>
                                        <a:schemeClr val="tx1"/>
                                      </p:to>
                                    </p:animClr>
                                  </p:childTnLst>
                                </p:cTn>
                              </p:par>
                              <p:par>
                                <p:cTn id="68" presetID="3" presetClass="emph" presetSubtype="2" fill="hold" nodeType="withEffect">
                                  <p:stCondLst>
                                    <p:cond delay="0"/>
                                  </p:stCondLst>
                                  <p:childTnLst>
                                    <p:animClr clrSpc="rgb" dir="cw">
                                      <p:cBhvr override="childStyle">
                                        <p:cTn id="69" dur="500" fill="hold"/>
                                        <p:tgtEl>
                                          <p:spTgt spid="3">
                                            <p:txEl>
                                              <p:pRg st="2" end="2"/>
                                            </p:txEl>
                                          </p:spTgt>
                                        </p:tgtEl>
                                        <p:attrNameLst>
                                          <p:attrName>style.color</p:attrName>
                                        </p:attrNameLst>
                                      </p:cBhvr>
                                      <p:to>
                                        <a:schemeClr val="tx1"/>
                                      </p:to>
                                    </p:animClr>
                                  </p:childTnLst>
                                </p:cTn>
                              </p:par>
                              <p:par>
                                <p:cTn id="70" presetID="3" presetClass="emph" presetSubtype="2" fill="hold" nodeType="withEffect">
                                  <p:stCondLst>
                                    <p:cond delay="0"/>
                                  </p:stCondLst>
                                  <p:childTnLst>
                                    <p:animClr clrSpc="rgb" dir="cw">
                                      <p:cBhvr override="childStyle">
                                        <p:cTn id="71" dur="2000" fill="hold"/>
                                        <p:tgtEl>
                                          <p:spTgt spid="3">
                                            <p:txEl>
                                              <p:pRg st="3" end="3"/>
                                            </p:txEl>
                                          </p:spTgt>
                                        </p:tgtEl>
                                        <p:attrNameLst>
                                          <p:attrName>style.color</p:attrName>
                                        </p:attrNameLst>
                                      </p:cBhvr>
                                      <p:to>
                                        <a:schemeClr val="hlink"/>
                                      </p:to>
                                    </p:animClr>
                                  </p:childTnLst>
                                </p:cTn>
                              </p:par>
                              <p:par>
                                <p:cTn id="72" presetID="3" presetClass="entr" presetSubtype="10" fill="hold" nodeType="withEffect">
                                  <p:stCondLst>
                                    <p:cond delay="0"/>
                                  </p:stCondLst>
                                  <p:childTnLst>
                                    <p:set>
                                      <p:cBhvr>
                                        <p:cTn id="73" dur="1" fill="hold">
                                          <p:stCondLst>
                                            <p:cond delay="0"/>
                                          </p:stCondLst>
                                        </p:cTn>
                                        <p:tgtEl>
                                          <p:spTgt spid="314370"/>
                                        </p:tgtEl>
                                        <p:attrNameLst>
                                          <p:attrName>style.visibility</p:attrName>
                                        </p:attrNameLst>
                                      </p:cBhvr>
                                      <p:to>
                                        <p:strVal val="visible"/>
                                      </p:to>
                                    </p:set>
                                    <p:animEffect transition="in" filter="blinds(horizontal)">
                                      <p:cBhvr>
                                        <p:cTn id="74" dur="500"/>
                                        <p:tgtEl>
                                          <p:spTgt spid="314370"/>
                                        </p:tgtEl>
                                      </p:cBhvr>
                                    </p:animEffect>
                                  </p:childTnLst>
                                </p:cTn>
                              </p:par>
                              <p:par>
                                <p:cTn id="75" presetID="5" presetClass="entr" presetSubtype="10" fill="hold" nodeType="withEffect">
                                  <p:stCondLst>
                                    <p:cond delay="0"/>
                                  </p:stCondLst>
                                  <p:childTnLst>
                                    <p:set>
                                      <p:cBhvr>
                                        <p:cTn id="76" dur="1" fill="hold">
                                          <p:stCondLst>
                                            <p:cond delay="0"/>
                                          </p:stCondLst>
                                        </p:cTn>
                                        <p:tgtEl>
                                          <p:spTgt spid="314371"/>
                                        </p:tgtEl>
                                        <p:attrNameLst>
                                          <p:attrName>style.visibility</p:attrName>
                                        </p:attrNameLst>
                                      </p:cBhvr>
                                      <p:to>
                                        <p:strVal val="visible"/>
                                      </p:to>
                                    </p:set>
                                    <p:animEffect transition="in" filter="checkerboard(across)">
                                      <p:cBhvr>
                                        <p:cTn id="77" dur="500"/>
                                        <p:tgtEl>
                                          <p:spTgt spid="314371"/>
                                        </p:tgtEl>
                                      </p:cBhvr>
                                    </p:animEffect>
                                  </p:childTnLst>
                                </p:cTn>
                              </p:par>
                            </p:childTnLst>
                          </p:cTn>
                        </p:par>
                        <p:par>
                          <p:cTn id="78" fill="hold">
                            <p:stCondLst>
                              <p:cond delay="2000"/>
                            </p:stCondLst>
                            <p:childTnLst>
                              <p:par>
                                <p:cTn id="79" presetID="3" presetClass="emph" presetSubtype="2" fill="hold" nodeType="afterEffect">
                                  <p:stCondLst>
                                    <p:cond delay="0"/>
                                  </p:stCondLst>
                                  <p:childTnLst>
                                    <p:animClr clrSpc="rgb" dir="cw">
                                      <p:cBhvr override="childStyle">
                                        <p:cTn id="80" dur="500" fill="hold"/>
                                        <p:tgtEl>
                                          <p:spTgt spid="3">
                                            <p:txEl>
                                              <p:pRg st="4" end="4"/>
                                            </p:txEl>
                                          </p:spTgt>
                                        </p:tgtEl>
                                        <p:attrNameLst>
                                          <p:attrName>style.color</p:attrName>
                                        </p:attrNameLst>
                                      </p:cBhvr>
                                      <p:to>
                                        <a:schemeClr val="hlink"/>
                                      </p:to>
                                    </p:animClr>
                                  </p:childTnLst>
                                </p:cTn>
                              </p:par>
                              <p:par>
                                <p:cTn id="81" presetID="3" presetClass="entr" presetSubtype="10"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blinds(horizontal)">
                                      <p:cBhvr>
                                        <p:cTn id="83" dur="20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mph" presetSubtype="2" fill="hold" nodeType="clickEffect">
                                  <p:stCondLst>
                                    <p:cond delay="0"/>
                                  </p:stCondLst>
                                  <p:childTnLst>
                                    <p:animClr clrSpc="rgb" dir="cw">
                                      <p:cBhvr override="childStyle">
                                        <p:cTn id="87" dur="500" fill="hold"/>
                                        <p:tgtEl>
                                          <p:spTgt spid="3">
                                            <p:txEl>
                                              <p:pRg st="5" end="5"/>
                                            </p:txEl>
                                          </p:spTgt>
                                        </p:tgtEl>
                                        <p:attrNameLst>
                                          <p:attrName>style.color</p:attrName>
                                        </p:attrNameLst>
                                      </p:cBhvr>
                                      <p:to>
                                        <a:schemeClr val="hlink"/>
                                      </p:to>
                                    </p:animClr>
                                  </p:childTnLst>
                                </p:cTn>
                              </p:par>
                              <p:par>
                                <p:cTn id="88" presetID="3" presetClass="emph" presetSubtype="2" fill="hold" nodeType="withEffect">
                                  <p:stCondLst>
                                    <p:cond delay="0"/>
                                  </p:stCondLst>
                                  <p:childTnLst>
                                    <p:animClr clrSpc="rgb" dir="cw">
                                      <p:cBhvr override="childStyle">
                                        <p:cTn id="89" dur="500" fill="hold"/>
                                        <p:tgtEl>
                                          <p:spTgt spid="3">
                                            <p:txEl>
                                              <p:pRg st="6" end="6"/>
                                            </p:txEl>
                                          </p:spTgt>
                                        </p:tgtEl>
                                        <p:attrNameLst>
                                          <p:attrName>style.color</p:attrName>
                                        </p:attrNameLst>
                                      </p:cBhvr>
                                      <p:to>
                                        <a:schemeClr val="hlink"/>
                                      </p:to>
                                    </p:animClr>
                                  </p:childTnLst>
                                </p:cTn>
                              </p:par>
                              <p:par>
                                <p:cTn id="90" presetID="3" presetClass="emph" presetSubtype="2" fill="hold" nodeType="withEffect">
                                  <p:stCondLst>
                                    <p:cond delay="0"/>
                                  </p:stCondLst>
                                  <p:childTnLst>
                                    <p:animClr clrSpc="rgb" dir="cw">
                                      <p:cBhvr override="childStyle">
                                        <p:cTn id="91" dur="500" fill="hold"/>
                                        <p:tgtEl>
                                          <p:spTgt spid="3">
                                            <p:txEl>
                                              <p:pRg st="3" end="3"/>
                                            </p:txEl>
                                          </p:spTgt>
                                        </p:tgtEl>
                                        <p:attrNameLst>
                                          <p:attrName>style.color</p:attrName>
                                        </p:attrNameLst>
                                      </p:cBhvr>
                                      <p:to>
                                        <a:schemeClr val="tx1"/>
                                      </p:to>
                                    </p:animClr>
                                  </p:childTnLst>
                                </p:cTn>
                              </p:par>
                              <p:par>
                                <p:cTn id="92" presetID="3" presetClass="emph" presetSubtype="2" fill="hold" nodeType="withEffect">
                                  <p:stCondLst>
                                    <p:cond delay="0"/>
                                  </p:stCondLst>
                                  <p:childTnLst>
                                    <p:animClr clrSpc="rgb" dir="cw">
                                      <p:cBhvr override="childStyle">
                                        <p:cTn id="93" dur="500" fill="hold"/>
                                        <p:tgtEl>
                                          <p:spTgt spid="3">
                                            <p:txEl>
                                              <p:pRg st="4" end="4"/>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6"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1800" y="0"/>
            <a:ext cx="3528392" cy="836712"/>
          </a:xfrm>
        </p:spPr>
        <p:txBody>
          <a:bodyPr/>
          <a:lstStyle/>
          <a:p>
            <a:r>
              <a:rPr kumimoji="1" lang="ja-JP" altLang="en-US" sz="3600" b="1" dirty="0" smtClean="0">
                <a:solidFill>
                  <a:srgbClr val="002060"/>
                </a:solidFill>
                <a:effectLst>
                  <a:outerShdw blurRad="38100" dist="38100" dir="2700000" algn="tl">
                    <a:srgbClr val="000000">
                      <a:alpha val="43137"/>
                    </a:srgbClr>
                  </a:outerShdw>
                </a:effectLst>
              </a:rPr>
              <a:t>今後の課題</a:t>
            </a:r>
            <a:endParaRPr kumimoji="1" lang="ja-JP" altLang="en-US" sz="3600" b="1" dirty="0">
              <a:solidFill>
                <a:srgbClr val="002060"/>
              </a:solidFill>
              <a:effectLst>
                <a:outerShdw blurRad="38100" dist="38100" dir="2700000" algn="tl">
                  <a:srgbClr val="000000">
                    <a:alpha val="43137"/>
                  </a:srgbClr>
                </a:outerShdw>
              </a:effectLst>
            </a:endParaRPr>
          </a:p>
        </p:txBody>
      </p:sp>
      <p:sp>
        <p:nvSpPr>
          <p:cNvPr id="5" name="スライド番号プレースホルダ 4"/>
          <p:cNvSpPr>
            <a:spLocks noGrp="1"/>
          </p:cNvSpPr>
          <p:nvPr>
            <p:ph type="sldNum" sz="quarter" idx="12"/>
          </p:nvPr>
        </p:nvSpPr>
        <p:spPr>
          <a:xfrm>
            <a:off x="7010400" y="6492875"/>
            <a:ext cx="2133600" cy="365125"/>
          </a:xfrm>
        </p:spPr>
        <p:txBody>
          <a:bodyPr/>
          <a:lstStyle/>
          <a:p>
            <a:pPr>
              <a:defRPr/>
            </a:pPr>
            <a:fld id="{F5F6B881-BF1E-4C75-B55D-49B42E389C16}" type="slidenum">
              <a:rPr lang="ja-JP" altLang="en-US" sz="1600" smtClean="0">
                <a:solidFill>
                  <a:schemeClr val="tx1"/>
                </a:solidFill>
              </a:rPr>
              <a:pPr>
                <a:defRPr/>
              </a:pPr>
              <a:t>16</a:t>
            </a:fld>
            <a:endParaRPr lang="ja-JP" altLang="en-US" sz="1600" dirty="0">
              <a:solidFill>
                <a:schemeClr val="tx1"/>
              </a:solidFill>
            </a:endParaRPr>
          </a:p>
        </p:txBody>
      </p:sp>
      <p:sp>
        <p:nvSpPr>
          <p:cNvPr id="6" name="コンテンツ プレースホルダー 2"/>
          <p:cNvSpPr txBox="1">
            <a:spLocks/>
          </p:cNvSpPr>
          <p:nvPr/>
        </p:nvSpPr>
        <p:spPr bwMode="auto">
          <a:xfrm>
            <a:off x="179512" y="2564904"/>
            <a:ext cx="8964488" cy="2232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200"/>
              </a:spcBef>
              <a:spcAft>
                <a:spcPct val="0"/>
              </a:spcAft>
              <a:buClrTx/>
              <a:buSzTx/>
              <a:buFont typeface="Arial" charset="0"/>
              <a:buNone/>
              <a:tabLst/>
              <a:defRPr/>
            </a:pPr>
            <a:r>
              <a:rPr kumimoji="1" lang="ja-JP" altLang="en-US" sz="2400" b="1" i="0" u="none" strike="noStrike" kern="1200" cap="none" spc="0" normalizeH="0" baseline="0" noProof="0" dirty="0" smtClean="0">
                <a:ln>
                  <a:noFill/>
                </a:ln>
                <a:solidFill>
                  <a:srgbClr val="FF0000"/>
                </a:solidFill>
                <a:uLnTx/>
                <a:uFillTx/>
                <a:latin typeface="+mn-lt"/>
                <a:ea typeface="+mn-ea"/>
                <a:cs typeface="+mn-cs"/>
              </a:rPr>
              <a:t>②</a:t>
            </a:r>
            <a:r>
              <a:rPr kumimoji="1" lang="ja-JP" altLang="ja-JP" sz="2400" b="1" i="0" u="none" strike="noStrike" kern="1200" cap="none" spc="0" normalizeH="0" baseline="0" noProof="0" dirty="0" smtClean="0">
                <a:ln>
                  <a:noFill/>
                </a:ln>
                <a:solidFill>
                  <a:srgbClr val="FF0000"/>
                </a:solidFill>
                <a:uLnTx/>
                <a:uFillTx/>
                <a:latin typeface="+mn-lt"/>
                <a:ea typeface="+mn-ea"/>
                <a:cs typeface="+mn-cs"/>
              </a:rPr>
              <a:t>紹介</a:t>
            </a:r>
            <a:r>
              <a:rPr kumimoji="1" lang="ja-JP" altLang="en-US" sz="2400" b="1" i="0" u="none" strike="noStrike" kern="1200" cap="none" spc="0" normalizeH="0" baseline="0" noProof="0" dirty="0" smtClean="0">
                <a:ln>
                  <a:noFill/>
                </a:ln>
                <a:solidFill>
                  <a:srgbClr val="FF0000"/>
                </a:solidFill>
                <a:uLnTx/>
                <a:uFillTx/>
                <a:latin typeface="+mn-lt"/>
                <a:ea typeface="+mn-ea"/>
                <a:cs typeface="+mn-cs"/>
              </a:rPr>
              <a:t>窓口業務</a:t>
            </a:r>
            <a:endParaRPr kumimoji="1" lang="ja-JP" altLang="ja-JP" sz="2400" b="1" i="0" u="none" strike="noStrike" kern="1200" cap="none" spc="0" normalizeH="0" baseline="0" noProof="0" dirty="0" smtClean="0">
              <a:ln>
                <a:noFill/>
              </a:ln>
              <a:solidFill>
                <a:srgbClr val="FF0000"/>
              </a:solidFill>
              <a:uLnTx/>
              <a:uFillTx/>
              <a:latin typeface="+mn-lt"/>
              <a:ea typeface="+mn-ea"/>
              <a:cs typeface="+mn-cs"/>
            </a:endParaRPr>
          </a:p>
          <a:p>
            <a:pPr marL="342900" marR="0" lvl="0" indent="-168275" algn="l" defTabSz="914400" rtl="0" eaLnBrk="0" fontAlgn="base" latinLnBrk="0" hangingPunct="0">
              <a:lnSpc>
                <a:spcPct val="100000"/>
              </a:lnSpc>
              <a:spcBef>
                <a:spcPts val="1200"/>
              </a:spcBef>
              <a:spcAft>
                <a:spcPct val="0"/>
              </a:spcAft>
              <a:buClrTx/>
              <a:buSzTx/>
              <a:buFont typeface="Arial" charset="0"/>
              <a:buChar char="•"/>
              <a:tabLst/>
              <a:defRPr/>
            </a:pPr>
            <a:r>
              <a:rPr kumimoji="1" lang="ja-JP" altLang="ja-JP" sz="2000" b="1" i="0" u="none" strike="noStrike" kern="1200" cap="none" spc="0" normalizeH="0" baseline="0" noProof="0" dirty="0" smtClean="0">
                <a:ln>
                  <a:noFill/>
                </a:ln>
                <a:solidFill>
                  <a:schemeClr val="tx1"/>
                </a:solidFill>
                <a:uLnTx/>
                <a:uFillTx/>
                <a:latin typeface="+mn-lt"/>
                <a:ea typeface="+mn-ea"/>
                <a:cs typeface="+mn-cs"/>
              </a:rPr>
              <a:t>協力歯科医院のさらなる協力が必要</a:t>
            </a:r>
            <a:endParaRPr kumimoji="1" lang="en-US" altLang="ja-JP" sz="2000" b="1" i="0" u="none" strike="noStrike" kern="1200" cap="none" spc="0" normalizeH="0" baseline="0" noProof="0" dirty="0" smtClean="0">
              <a:ln>
                <a:noFill/>
              </a:ln>
              <a:solidFill>
                <a:schemeClr val="tx1"/>
              </a:solidFill>
              <a:uLnTx/>
              <a:uFillTx/>
              <a:latin typeface="+mn-lt"/>
              <a:ea typeface="+mn-ea"/>
              <a:cs typeface="+mn-cs"/>
            </a:endParaRPr>
          </a:p>
          <a:p>
            <a:pPr marL="342900" marR="0" lvl="0" indent="-168275" algn="l" defTabSz="914400" rtl="0" eaLnBrk="0" fontAlgn="base" latinLnBrk="0" hangingPunct="0">
              <a:lnSpc>
                <a:spcPct val="100000"/>
              </a:lnSpc>
              <a:spcBef>
                <a:spcPts val="1200"/>
              </a:spcBef>
              <a:spcAft>
                <a:spcPct val="0"/>
              </a:spcAft>
              <a:buClrTx/>
              <a:buSzTx/>
              <a:buFont typeface="Arial" charset="0"/>
              <a:buChar char="•"/>
              <a:tabLst/>
              <a:defRPr/>
            </a:pPr>
            <a:r>
              <a:rPr kumimoji="1" lang="ja-JP" altLang="ja-JP" sz="2000" b="1" i="0" u="none" strike="noStrike" kern="1200" cap="none" spc="0" normalizeH="0" baseline="0" noProof="0" dirty="0" smtClean="0">
                <a:ln>
                  <a:noFill/>
                </a:ln>
                <a:solidFill>
                  <a:schemeClr val="tx1"/>
                </a:solidFill>
                <a:uLnTx/>
                <a:uFillTx/>
                <a:latin typeface="+mn-lt"/>
                <a:ea typeface="+mn-ea"/>
                <a:cs typeface="+mn-cs"/>
              </a:rPr>
              <a:t>在宅歯科診療に対する勉強会の開催や診療所従業員を対象とした歯科訪問診療用機器使用方法の講習会等</a:t>
            </a:r>
            <a:r>
              <a:rPr kumimoji="1" lang="ja-JP" altLang="en-US" sz="2000" b="1" i="0" u="none" strike="noStrike" kern="1200" cap="none" spc="0" normalizeH="0" baseline="0" noProof="0" dirty="0" smtClean="0">
                <a:ln>
                  <a:noFill/>
                </a:ln>
                <a:solidFill>
                  <a:schemeClr val="tx1"/>
                </a:solidFill>
                <a:uLnTx/>
                <a:uFillTx/>
                <a:latin typeface="+mn-lt"/>
                <a:ea typeface="+mn-ea"/>
                <a:cs typeface="+mn-cs"/>
              </a:rPr>
              <a:t>の</a:t>
            </a:r>
            <a:r>
              <a:rPr kumimoji="1" lang="ja-JP" altLang="ja-JP" sz="2000" b="1" i="0" u="none" strike="noStrike" kern="1200" cap="none" spc="0" normalizeH="0" baseline="0" noProof="0" dirty="0" smtClean="0">
                <a:ln>
                  <a:noFill/>
                </a:ln>
                <a:solidFill>
                  <a:schemeClr val="tx1"/>
                </a:solidFill>
                <a:uLnTx/>
                <a:uFillTx/>
                <a:latin typeface="+mn-lt"/>
                <a:ea typeface="+mn-ea"/>
                <a:cs typeface="+mn-cs"/>
              </a:rPr>
              <a:t>実施</a:t>
            </a:r>
            <a:endParaRPr kumimoji="1" lang="en-US" altLang="ja-JP" sz="2000" b="1" i="0" u="none" strike="noStrike" kern="1200" cap="none" spc="0" normalizeH="0" baseline="0" noProof="0" dirty="0" smtClean="0">
              <a:ln>
                <a:noFill/>
              </a:ln>
              <a:solidFill>
                <a:schemeClr val="tx1"/>
              </a:solidFill>
              <a:uLnTx/>
              <a:uFillTx/>
              <a:latin typeface="+mn-lt"/>
              <a:ea typeface="+mn-ea"/>
              <a:cs typeface="+mn-cs"/>
            </a:endParaRPr>
          </a:p>
          <a:p>
            <a:pPr marL="342900" marR="0" lvl="0" indent="-168275" algn="l" defTabSz="914400" rtl="0" eaLnBrk="0" fontAlgn="base" latinLnBrk="0" hangingPunct="0">
              <a:lnSpc>
                <a:spcPct val="100000"/>
              </a:lnSpc>
              <a:spcBef>
                <a:spcPts val="1200"/>
              </a:spcBef>
              <a:spcAft>
                <a:spcPct val="0"/>
              </a:spcAft>
              <a:buClrTx/>
              <a:buSzTx/>
              <a:buFont typeface="Arial" charset="0"/>
              <a:buChar char="•"/>
              <a:tabLst/>
              <a:defRPr/>
            </a:pPr>
            <a:r>
              <a:rPr kumimoji="1" lang="ja-JP" altLang="ja-JP" sz="2000" b="1" i="0" u="none" strike="noStrike" kern="1200" cap="none" spc="0" normalizeH="0" baseline="0" noProof="0" dirty="0" smtClean="0">
                <a:ln>
                  <a:noFill/>
                </a:ln>
                <a:solidFill>
                  <a:schemeClr val="tx1"/>
                </a:solidFill>
                <a:uLnTx/>
                <a:uFillTx/>
                <a:latin typeface="+mn-lt"/>
                <a:ea typeface="+mn-ea"/>
                <a:cs typeface="+mn-cs"/>
              </a:rPr>
              <a:t>在宅歯科診療受入れ機関を増</a:t>
            </a:r>
            <a:r>
              <a:rPr kumimoji="1" lang="ja-JP" altLang="en-US" sz="2000" b="1" i="0" u="none" strike="noStrike" kern="1200" cap="none" spc="0" normalizeH="0" baseline="0" noProof="0" dirty="0" smtClean="0">
                <a:ln>
                  <a:noFill/>
                </a:ln>
                <a:solidFill>
                  <a:schemeClr val="tx1"/>
                </a:solidFill>
                <a:uLnTx/>
                <a:uFillTx/>
                <a:latin typeface="+mn-lt"/>
                <a:ea typeface="+mn-ea"/>
                <a:cs typeface="+mn-cs"/>
              </a:rPr>
              <a:t>加</a:t>
            </a:r>
            <a:endParaRPr kumimoji="1" lang="ja-JP" altLang="ja-JP" sz="2000" b="1" i="0" u="none" strike="noStrike" kern="1200" cap="none" spc="0" normalizeH="0" baseline="0" noProof="0" dirty="0" smtClean="0">
              <a:ln>
                <a:noFill/>
              </a:ln>
              <a:solidFill>
                <a:schemeClr val="tx1"/>
              </a:solidFill>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コンテンツ プレースホルダー 2"/>
          <p:cNvSpPr txBox="1">
            <a:spLocks/>
          </p:cNvSpPr>
          <p:nvPr/>
        </p:nvSpPr>
        <p:spPr bwMode="auto">
          <a:xfrm>
            <a:off x="179512" y="4797152"/>
            <a:ext cx="8964488"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200"/>
              </a:spcBef>
              <a:spcAft>
                <a:spcPct val="0"/>
              </a:spcAft>
              <a:buClrTx/>
              <a:buSzTx/>
              <a:buFont typeface="Arial" charset="0"/>
              <a:buNone/>
              <a:tabLst/>
              <a:defRPr/>
            </a:pPr>
            <a:r>
              <a:rPr kumimoji="1" lang="ja-JP" altLang="en-US" sz="2400" b="1" i="0" u="none" strike="noStrike" kern="1200" cap="none" spc="0" normalizeH="0" baseline="0" noProof="0" dirty="0" smtClean="0">
                <a:ln>
                  <a:noFill/>
                </a:ln>
                <a:solidFill>
                  <a:srgbClr val="FF0000"/>
                </a:solidFill>
                <a:uLnTx/>
                <a:uFillTx/>
                <a:latin typeface="+mn-lt"/>
                <a:ea typeface="+mn-ea"/>
                <a:cs typeface="+mn-cs"/>
              </a:rPr>
              <a:t>③診療機器の</a:t>
            </a:r>
            <a:r>
              <a:rPr kumimoji="1" lang="ja-JP" altLang="ja-JP" sz="2400" b="1" i="0" u="none" strike="noStrike" kern="1200" cap="none" spc="0" normalizeH="0" baseline="0" noProof="0" dirty="0" smtClean="0">
                <a:ln>
                  <a:noFill/>
                </a:ln>
                <a:solidFill>
                  <a:srgbClr val="FF0000"/>
                </a:solidFill>
                <a:uLnTx/>
                <a:uFillTx/>
                <a:latin typeface="+mn-lt"/>
                <a:ea typeface="+mn-ea"/>
                <a:cs typeface="+mn-cs"/>
              </a:rPr>
              <a:t>貸し出し業務</a:t>
            </a:r>
          </a:p>
          <a:p>
            <a:pPr marL="342900" marR="0" lvl="0" indent="-168275" algn="l" defTabSz="914400" rtl="0" eaLnBrk="0" fontAlgn="base" latinLnBrk="0" hangingPunct="0">
              <a:lnSpc>
                <a:spcPct val="100000"/>
              </a:lnSpc>
              <a:spcBef>
                <a:spcPts val="1200"/>
              </a:spcBef>
              <a:spcAft>
                <a:spcPct val="0"/>
              </a:spcAft>
              <a:buClrTx/>
              <a:buSzTx/>
              <a:buFont typeface="Arial" charset="0"/>
              <a:buChar char="•"/>
              <a:tabLst/>
              <a:defRPr/>
            </a:pPr>
            <a:r>
              <a:rPr kumimoji="1" lang="ja-JP" altLang="ja-JP" sz="2000" b="1" i="0" u="none" strike="noStrike" kern="1200" cap="none" spc="0" normalizeH="0" baseline="0" noProof="0" dirty="0" smtClean="0">
                <a:ln>
                  <a:noFill/>
                </a:ln>
                <a:solidFill>
                  <a:schemeClr val="tx1"/>
                </a:solidFill>
                <a:uLnTx/>
                <a:uFillTx/>
                <a:latin typeface="+mn-lt"/>
                <a:ea typeface="+mn-ea"/>
                <a:cs typeface="+mn-cs"/>
              </a:rPr>
              <a:t>かかりつけ医としての歯科訪問診療に対して、機器の利用を促進</a:t>
            </a:r>
          </a:p>
        </p:txBody>
      </p:sp>
      <p:sp>
        <p:nvSpPr>
          <p:cNvPr id="8" name="コンテンツ プレースホルダー 2"/>
          <p:cNvSpPr txBox="1">
            <a:spLocks/>
          </p:cNvSpPr>
          <p:nvPr/>
        </p:nvSpPr>
        <p:spPr bwMode="auto">
          <a:xfrm>
            <a:off x="179512" y="5805264"/>
            <a:ext cx="8964488" cy="83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200"/>
              </a:spcBef>
              <a:spcAft>
                <a:spcPct val="0"/>
              </a:spcAft>
              <a:buClrTx/>
              <a:buSzTx/>
              <a:buFont typeface="Arial" charset="0"/>
              <a:buNone/>
              <a:tabLst/>
              <a:defRPr/>
            </a:pPr>
            <a:r>
              <a:rPr kumimoji="1" lang="ja-JP" altLang="en-US" sz="2400" b="1" i="0" u="none" strike="noStrike" kern="1200" cap="none" spc="0" normalizeH="0" baseline="0" noProof="0" dirty="0" smtClean="0">
                <a:ln>
                  <a:noFill/>
                </a:ln>
                <a:solidFill>
                  <a:srgbClr val="FF0000"/>
                </a:solidFill>
                <a:uLnTx/>
                <a:uFillTx/>
                <a:latin typeface="+mn-lt"/>
                <a:ea typeface="+mn-ea"/>
                <a:cs typeface="+mn-cs"/>
              </a:rPr>
              <a:t>④</a:t>
            </a:r>
            <a:r>
              <a:rPr kumimoji="1" lang="ja-JP" altLang="ja-JP" sz="2400" b="1" i="0" u="none" strike="noStrike" kern="1200" cap="none" spc="0" normalizeH="0" baseline="0" noProof="0" dirty="0" smtClean="0">
                <a:ln>
                  <a:noFill/>
                </a:ln>
                <a:solidFill>
                  <a:srgbClr val="FF0000"/>
                </a:solidFill>
                <a:uLnTx/>
                <a:uFillTx/>
                <a:latin typeface="+mn-lt"/>
                <a:ea typeface="+mn-ea"/>
                <a:cs typeface="+mn-cs"/>
              </a:rPr>
              <a:t>広報</a:t>
            </a:r>
            <a:r>
              <a:rPr kumimoji="1" lang="ja-JP" altLang="en-US" sz="2400" b="1" i="0" u="none" strike="noStrike" kern="1200" cap="none" spc="0" normalizeH="0" baseline="0" noProof="0" dirty="0" smtClean="0">
                <a:ln>
                  <a:noFill/>
                </a:ln>
                <a:solidFill>
                  <a:srgbClr val="FF0000"/>
                </a:solidFill>
                <a:uLnTx/>
                <a:uFillTx/>
                <a:latin typeface="+mn-lt"/>
                <a:ea typeface="+mn-ea"/>
                <a:cs typeface="+mn-cs"/>
              </a:rPr>
              <a:t>業務</a:t>
            </a:r>
            <a:endParaRPr kumimoji="1" lang="ja-JP" altLang="ja-JP" sz="2400" b="1" i="0" u="none" strike="noStrike" kern="1200" cap="none" spc="0" normalizeH="0" baseline="0" noProof="0" dirty="0" smtClean="0">
              <a:ln>
                <a:noFill/>
              </a:ln>
              <a:solidFill>
                <a:srgbClr val="FF0000"/>
              </a:solidFill>
              <a:uLnTx/>
              <a:uFillTx/>
              <a:latin typeface="+mn-lt"/>
              <a:ea typeface="+mn-ea"/>
              <a:cs typeface="+mn-cs"/>
            </a:endParaRPr>
          </a:p>
          <a:p>
            <a:pPr marL="342900" marR="0" lvl="0" indent="-168275" algn="l" defTabSz="914400" rtl="0" eaLnBrk="0" fontAlgn="base" latinLnBrk="0" hangingPunct="0">
              <a:lnSpc>
                <a:spcPct val="100000"/>
              </a:lnSpc>
              <a:spcBef>
                <a:spcPts val="1200"/>
              </a:spcBef>
              <a:spcAft>
                <a:spcPct val="0"/>
              </a:spcAft>
              <a:buClrTx/>
              <a:buSzTx/>
              <a:buFont typeface="Arial" charset="0"/>
              <a:buChar char="•"/>
              <a:tabLst/>
              <a:defRPr/>
            </a:pPr>
            <a:r>
              <a:rPr kumimoji="1" lang="ja-JP" altLang="ja-JP" sz="2000" b="1" i="0" u="none" strike="noStrike" kern="1200" cap="none" spc="0" normalizeH="0" baseline="0" noProof="0" dirty="0" smtClean="0">
                <a:ln>
                  <a:noFill/>
                </a:ln>
                <a:solidFill>
                  <a:schemeClr val="tx1"/>
                </a:solidFill>
                <a:uLnTx/>
                <a:uFillTx/>
                <a:latin typeface="+mn-lt"/>
                <a:ea typeface="+mn-ea"/>
                <a:cs typeface="+mn-cs"/>
              </a:rPr>
              <a:t>医療との連携を深めるために医療関係者への広報活動をさらに展開</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コンテンツ プレースホルダー 2"/>
          <p:cNvSpPr txBox="1">
            <a:spLocks/>
          </p:cNvSpPr>
          <p:nvPr/>
        </p:nvSpPr>
        <p:spPr bwMode="auto">
          <a:xfrm>
            <a:off x="179512" y="620688"/>
            <a:ext cx="896448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200"/>
              </a:spcBef>
              <a:spcAft>
                <a:spcPct val="0"/>
              </a:spcAft>
              <a:buClrTx/>
              <a:buSzTx/>
              <a:buFont typeface="Arial" charset="0"/>
              <a:buNone/>
              <a:tabLst/>
              <a:defRPr/>
            </a:pPr>
            <a:r>
              <a:rPr kumimoji="1" lang="ja-JP" altLang="en-US" sz="2400" b="1" i="0" u="none" strike="noStrike" kern="1200" cap="none" spc="0" normalizeH="0" baseline="0" noProof="0" dirty="0" smtClean="0">
                <a:ln>
                  <a:noFill/>
                </a:ln>
                <a:solidFill>
                  <a:srgbClr val="FF0000"/>
                </a:solidFill>
                <a:uLnTx/>
                <a:uFillTx/>
                <a:latin typeface="+mn-lt"/>
                <a:ea typeface="+mn-ea"/>
                <a:cs typeface="+mn-cs"/>
              </a:rPr>
              <a:t>①</a:t>
            </a:r>
            <a:r>
              <a:rPr kumimoji="1" lang="ja-JP" altLang="ja-JP" sz="2400" b="1" i="0" u="none" strike="noStrike" kern="1200" cap="none" spc="0" normalizeH="0" baseline="0" noProof="0" dirty="0" smtClean="0">
                <a:ln>
                  <a:noFill/>
                </a:ln>
                <a:solidFill>
                  <a:srgbClr val="FF0000"/>
                </a:solidFill>
                <a:uLnTx/>
                <a:uFillTx/>
                <a:latin typeface="+mn-lt"/>
                <a:ea typeface="+mn-ea"/>
                <a:cs typeface="+mn-cs"/>
              </a:rPr>
              <a:t>医療</a:t>
            </a:r>
            <a:r>
              <a:rPr kumimoji="1" lang="ja-JP" altLang="en-US" sz="2400" b="1" i="0" u="none" strike="noStrike" kern="1200" cap="none" spc="0" normalizeH="0" baseline="0" noProof="0" dirty="0" smtClean="0">
                <a:ln>
                  <a:noFill/>
                </a:ln>
                <a:solidFill>
                  <a:srgbClr val="FF0000"/>
                </a:solidFill>
                <a:uLnTx/>
                <a:uFillTx/>
                <a:latin typeface="+mn-lt"/>
                <a:ea typeface="+mn-ea"/>
                <a:cs typeface="+mn-cs"/>
              </a:rPr>
              <a:t>・介護</a:t>
            </a:r>
            <a:r>
              <a:rPr kumimoji="1" lang="ja-JP" altLang="ja-JP" sz="2400" b="1" i="0" u="none" strike="noStrike" kern="1200" cap="none" spc="0" normalizeH="0" baseline="0" noProof="0" dirty="0" smtClean="0">
                <a:ln>
                  <a:noFill/>
                </a:ln>
                <a:solidFill>
                  <a:srgbClr val="FF0000"/>
                </a:solidFill>
                <a:uLnTx/>
                <a:uFillTx/>
                <a:latin typeface="+mn-lt"/>
                <a:ea typeface="+mn-ea"/>
                <a:cs typeface="+mn-cs"/>
              </a:rPr>
              <a:t>との連携</a:t>
            </a:r>
            <a:r>
              <a:rPr kumimoji="1" lang="ja-JP" altLang="en-US" sz="2400" b="1" i="0" u="none" strike="noStrike" kern="1200" cap="none" spc="0" normalizeH="0" baseline="0" noProof="0" dirty="0" smtClean="0">
                <a:ln>
                  <a:noFill/>
                </a:ln>
                <a:solidFill>
                  <a:srgbClr val="FF0000"/>
                </a:solidFill>
                <a:uLnTx/>
                <a:uFillTx/>
                <a:latin typeface="+mn-lt"/>
                <a:ea typeface="+mn-ea"/>
                <a:cs typeface="+mn-cs"/>
              </a:rPr>
              <a:t>業務</a:t>
            </a:r>
            <a:endParaRPr kumimoji="1" lang="ja-JP" altLang="ja-JP" sz="2400" b="1" i="0" u="none" strike="noStrike" kern="1200" cap="none" spc="0" normalizeH="0" baseline="0" noProof="0" dirty="0" smtClean="0">
              <a:ln>
                <a:noFill/>
              </a:ln>
              <a:solidFill>
                <a:srgbClr val="FF0000"/>
              </a:solidFill>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1" lang="ja-JP" altLang="en-US" sz="3200" b="1" i="0" u="none" strike="noStrike" kern="1200" cap="none" spc="0" normalizeH="0" baseline="0" noProof="0" dirty="0">
              <a:ln>
                <a:noFill/>
              </a:ln>
              <a:solidFill>
                <a:schemeClr val="tx1"/>
              </a:solidFill>
              <a:uLnTx/>
              <a:uFillTx/>
              <a:latin typeface="+mn-lt"/>
              <a:ea typeface="+mn-ea"/>
              <a:cs typeface="+mn-cs"/>
            </a:endParaRPr>
          </a:p>
        </p:txBody>
      </p:sp>
      <p:sp>
        <p:nvSpPr>
          <p:cNvPr id="10" name="コンテンツ プレースホルダー 2"/>
          <p:cNvSpPr txBox="1">
            <a:spLocks/>
          </p:cNvSpPr>
          <p:nvPr/>
        </p:nvSpPr>
        <p:spPr bwMode="auto">
          <a:xfrm>
            <a:off x="179512" y="1052736"/>
            <a:ext cx="8964488" cy="1584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168275" algn="l" defTabSz="914400" rtl="0" eaLnBrk="0" fontAlgn="base" latinLnBrk="0" hangingPunct="0">
              <a:lnSpc>
                <a:spcPct val="100000"/>
              </a:lnSpc>
              <a:spcBef>
                <a:spcPts val="1200"/>
              </a:spcBef>
              <a:spcAft>
                <a:spcPct val="0"/>
              </a:spcAft>
              <a:buClrTx/>
              <a:buSzTx/>
              <a:buFont typeface="Arial" pitchFamily="34" charset="0"/>
              <a:buChar char="•"/>
              <a:tabLst/>
              <a:defRPr/>
            </a:pPr>
            <a:r>
              <a:rPr kumimoji="1" lang="ja-JP" altLang="ja-JP" sz="2000" b="1" i="0" u="none" strike="noStrike" kern="1200" cap="none" spc="0" normalizeH="0" baseline="0" noProof="0" dirty="0" smtClean="0">
                <a:ln>
                  <a:noFill/>
                </a:ln>
                <a:solidFill>
                  <a:schemeClr val="tx1"/>
                </a:solidFill>
                <a:uLnTx/>
                <a:uFillTx/>
                <a:latin typeface="+mn-lt"/>
                <a:ea typeface="+mn-ea"/>
                <a:cs typeface="+mn-cs"/>
              </a:rPr>
              <a:t>ケアマネージャーや医療職との連携不足</a:t>
            </a:r>
          </a:p>
          <a:p>
            <a:pPr marL="342900" marR="0" lvl="0" indent="-168275" algn="l" defTabSz="914400" rtl="0" eaLnBrk="0" fontAlgn="base" latinLnBrk="0" hangingPunct="0">
              <a:lnSpc>
                <a:spcPct val="100000"/>
              </a:lnSpc>
              <a:spcBef>
                <a:spcPts val="1200"/>
              </a:spcBef>
              <a:spcAft>
                <a:spcPct val="0"/>
              </a:spcAft>
              <a:buClrTx/>
              <a:buSzTx/>
              <a:buFont typeface="Arial" charset="0"/>
              <a:buChar char="•"/>
              <a:tabLst/>
              <a:defRPr/>
            </a:pPr>
            <a:r>
              <a:rPr kumimoji="1" lang="ja-JP" altLang="ja-JP" sz="2000" b="1" i="0" u="none" strike="noStrike" kern="1200" cap="none" spc="0" normalizeH="0" baseline="0" noProof="0" dirty="0" smtClean="0">
                <a:ln>
                  <a:noFill/>
                </a:ln>
                <a:uLnTx/>
                <a:uFillTx/>
                <a:latin typeface="+mn-lt"/>
                <a:ea typeface="+mn-ea"/>
                <a:cs typeface="+mn-cs"/>
              </a:rPr>
              <a:t>ケアカンファレンスや退院時カンファレンスへの参加機会</a:t>
            </a:r>
            <a:r>
              <a:rPr kumimoji="1" lang="ja-JP" altLang="en-US" sz="2000" b="1" i="0" u="none" strike="noStrike" kern="1200" cap="none" spc="0" normalizeH="0" baseline="0" noProof="0" dirty="0" smtClean="0">
                <a:ln>
                  <a:noFill/>
                </a:ln>
                <a:uLnTx/>
                <a:uFillTx/>
                <a:latin typeface="+mn-lt"/>
                <a:ea typeface="+mn-ea"/>
                <a:cs typeface="+mn-cs"/>
              </a:rPr>
              <a:t>を作る</a:t>
            </a:r>
            <a:endParaRPr kumimoji="1" lang="en-US" altLang="ja-JP" sz="2000" b="1" i="0" u="none" strike="noStrike" kern="1200" cap="none" spc="0" normalizeH="0" baseline="0" noProof="0" dirty="0" smtClean="0">
              <a:ln>
                <a:noFill/>
              </a:ln>
              <a:uLnTx/>
              <a:uFillTx/>
              <a:latin typeface="+mn-lt"/>
              <a:ea typeface="+mn-ea"/>
              <a:cs typeface="+mn-cs"/>
            </a:endParaRPr>
          </a:p>
          <a:p>
            <a:pPr marL="342900" marR="0" lvl="0" indent="-168275" algn="l" defTabSz="914400" rtl="0" eaLnBrk="0" fontAlgn="base" latinLnBrk="0" hangingPunct="0">
              <a:lnSpc>
                <a:spcPct val="100000"/>
              </a:lnSpc>
              <a:spcBef>
                <a:spcPts val="1200"/>
              </a:spcBef>
              <a:spcAft>
                <a:spcPct val="0"/>
              </a:spcAft>
              <a:buClrTx/>
              <a:buSzTx/>
              <a:buFont typeface="Arial" charset="0"/>
              <a:buChar char="•"/>
              <a:tabLst/>
              <a:defRPr/>
            </a:pPr>
            <a:r>
              <a:rPr kumimoji="1" lang="ja-JP" altLang="ja-JP" sz="2000" b="1" i="0" u="none" strike="noStrike" kern="1200" cap="none" spc="0" normalizeH="0" baseline="0" noProof="0" dirty="0" smtClean="0">
                <a:ln>
                  <a:noFill/>
                </a:ln>
                <a:solidFill>
                  <a:schemeClr val="tx1"/>
                </a:solidFill>
                <a:uLnTx/>
                <a:uFillTx/>
                <a:latin typeface="+mn-lt"/>
                <a:ea typeface="+mn-ea"/>
                <a:cs typeface="+mn-cs"/>
              </a:rPr>
              <a:t>歯科医療を積極的に取り入れた医療連携の充実した在宅医療</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1" lang="ja-JP" altLang="en-US" sz="3200" b="1" i="0" u="none" strike="noStrike" kern="1200" cap="none" spc="0" normalizeH="0" baseline="0" noProof="0" dirty="0">
              <a:ln>
                <a:noFill/>
              </a:ln>
              <a:solidFill>
                <a:schemeClr val="tx1"/>
              </a:solidFill>
              <a:uLnTx/>
              <a:uFillTx/>
              <a:latin typeface="+mn-lt"/>
              <a:ea typeface="+mn-ea"/>
              <a:cs typeface="+mn-cs"/>
            </a:endParaRPr>
          </a:p>
        </p:txBody>
      </p:sp>
    </p:spTree>
    <p:custDataLst>
      <p:tags r:id="rId1"/>
    </p:custDataLst>
    <p:extLst>
      <p:ext uri="{BB962C8B-B14F-4D97-AF65-F5344CB8AC3E}">
        <p14:creationId xmlns:p14="http://schemas.microsoft.com/office/powerpoint/2010/main" val="4248707505"/>
      </p:ext>
    </p:extLst>
  </p:cSld>
  <p:clrMapOvr>
    <a:masterClrMapping/>
  </p:clrMapOvr>
  <p:transition advTm="4669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Right)">
                                      <p:cBhvr>
                                        <p:cTn id="7" dur="3000"/>
                                        <p:tgtEl>
                                          <p:spTgt spid="9">
                                            <p:txEl>
                                              <p:pRg st="0" end="0"/>
                                            </p:txEl>
                                          </p:spTgt>
                                        </p:tgtEl>
                                      </p:cBhvr>
                                    </p:animEffect>
                                  </p:childTnLst>
                                </p:cTn>
                              </p:par>
                            </p:childTnLst>
                          </p:cTn>
                        </p:par>
                        <p:par>
                          <p:cTn id="8" fill="hold">
                            <p:stCondLst>
                              <p:cond delay="3000"/>
                            </p:stCondLst>
                            <p:childTnLst>
                              <p:par>
                                <p:cTn id="9" presetID="29"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p:cTn id="11" dur="1000" fill="hold"/>
                                        <p:tgtEl>
                                          <p:spTgt spid="10">
                                            <p:txEl>
                                              <p:pRg st="1" end="1"/>
                                            </p:txEl>
                                          </p:spTgt>
                                        </p:tgtEl>
                                        <p:attrNameLst>
                                          <p:attrName>ppt_x</p:attrName>
                                        </p:attrNameLst>
                                      </p:cBhvr>
                                      <p:tavLst>
                                        <p:tav tm="0">
                                          <p:val>
                                            <p:strVal val="#ppt_x-.2"/>
                                          </p:val>
                                        </p:tav>
                                        <p:tav tm="100000">
                                          <p:val>
                                            <p:strVal val="#ppt_x"/>
                                          </p:val>
                                        </p:tav>
                                      </p:tavLst>
                                    </p:anim>
                                    <p:anim calcmode="lin" valueType="num">
                                      <p:cBhvr>
                                        <p:cTn id="12" dur="1000" fill="hold"/>
                                        <p:tgtEl>
                                          <p:spTgt spid="1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0">
                                            <p:txEl>
                                              <p:pRg st="1" end="1"/>
                                            </p:txEl>
                                          </p:spTgt>
                                        </p:tgtEl>
                                      </p:cBhvr>
                                    </p:animEffect>
                                  </p:childTnLst>
                                </p:cTn>
                              </p:par>
                              <p:par>
                                <p:cTn id="14" presetID="29" presetClass="entr" presetSubtype="0" fill="hold"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p:cTn id="16"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0">
                                            <p:txEl>
                                              <p:pRg st="0" end="0"/>
                                            </p:txEl>
                                          </p:spTgt>
                                        </p:tgtEl>
                                      </p:cBhvr>
                                    </p:animEffect>
                                  </p:childTnLst>
                                </p:cTn>
                              </p:par>
                              <p:par>
                                <p:cTn id="19" presetID="29" presetClass="entr" presetSubtype="0"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1000" fill="hold"/>
                                        <p:tgtEl>
                                          <p:spTgt spid="10">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1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strips(downRight)">
                                      <p:cBhvr>
                                        <p:cTn id="28" dur="3000"/>
                                        <p:tgtEl>
                                          <p:spTgt spid="6">
                                            <p:txEl>
                                              <p:pRg st="0" end="0"/>
                                            </p:txEl>
                                          </p:spTgt>
                                        </p:tgtEl>
                                      </p:cBhvr>
                                    </p:animEffect>
                                  </p:childTnLst>
                                </p:cTn>
                              </p:par>
                            </p:childTnLst>
                          </p:cTn>
                        </p:par>
                        <p:par>
                          <p:cTn id="29" fill="hold">
                            <p:stCondLst>
                              <p:cond delay="3000"/>
                            </p:stCondLst>
                            <p:childTnLst>
                              <p:par>
                                <p:cTn id="30" presetID="29" presetClass="entr" presetSubtype="0" fill="hold"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p:cTn id="32"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33"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6">
                                            <p:txEl>
                                              <p:pRg st="1" end="1"/>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p:cTn id="37"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38"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6">
                                            <p:txEl>
                                              <p:pRg st="2" end="2"/>
                                            </p:txEl>
                                          </p:spTgt>
                                        </p:tgtEl>
                                      </p:cBhvr>
                                    </p:animEffect>
                                  </p:childTnLst>
                                </p:cTn>
                              </p:par>
                              <p:par>
                                <p:cTn id="40" presetID="29" presetClass="entr" presetSubtype="0" fill="hold"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 calcmode="lin" valueType="num">
                                      <p:cBhvr>
                                        <p:cTn id="42"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43"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strips(downRight)">
                                      <p:cBhvr>
                                        <p:cTn id="49" dur="3000"/>
                                        <p:tgtEl>
                                          <p:spTgt spid="7">
                                            <p:txEl>
                                              <p:pRg st="0" end="0"/>
                                            </p:txEl>
                                          </p:spTgt>
                                        </p:tgtEl>
                                      </p:cBhvr>
                                    </p:animEffect>
                                  </p:childTnLst>
                                </p:cTn>
                              </p:par>
                            </p:childTnLst>
                          </p:cTn>
                        </p:par>
                        <p:par>
                          <p:cTn id="50" fill="hold">
                            <p:stCondLst>
                              <p:cond delay="3000"/>
                            </p:stCondLst>
                            <p:childTnLst>
                              <p:par>
                                <p:cTn id="51" presetID="29" presetClass="entr" presetSubtype="0" fill="hold" nodeType="after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 calcmode="lin" valueType="num">
                                      <p:cBhvr>
                                        <p:cTn id="53"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54"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nodeType="click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strips(downRight)">
                                      <p:cBhvr>
                                        <p:cTn id="60" dur="3000"/>
                                        <p:tgtEl>
                                          <p:spTgt spid="8">
                                            <p:txEl>
                                              <p:pRg st="0" end="0"/>
                                            </p:txEl>
                                          </p:spTgt>
                                        </p:tgtEl>
                                      </p:cBhvr>
                                    </p:animEffect>
                                  </p:childTnLst>
                                </p:cTn>
                              </p:par>
                            </p:childTnLst>
                          </p:cTn>
                        </p:par>
                        <p:par>
                          <p:cTn id="61" fill="hold">
                            <p:stCondLst>
                              <p:cond delay="3000"/>
                            </p:stCondLst>
                            <p:childTnLst>
                              <p:par>
                                <p:cTn id="62" presetID="29" presetClass="entr" presetSubtype="0" fill="hold" nodeType="afterEffect">
                                  <p:stCondLst>
                                    <p:cond delay="0"/>
                                  </p:stCondLst>
                                  <p:childTnLst>
                                    <p:set>
                                      <p:cBhvr>
                                        <p:cTn id="63" dur="1" fill="hold">
                                          <p:stCondLst>
                                            <p:cond delay="0"/>
                                          </p:stCondLst>
                                        </p:cTn>
                                        <p:tgtEl>
                                          <p:spTgt spid="8">
                                            <p:txEl>
                                              <p:pRg st="1" end="1"/>
                                            </p:txEl>
                                          </p:spTgt>
                                        </p:tgtEl>
                                        <p:attrNameLst>
                                          <p:attrName>style.visibility</p:attrName>
                                        </p:attrNameLst>
                                      </p:cBhvr>
                                      <p:to>
                                        <p:strVal val="visible"/>
                                      </p:to>
                                    </p:set>
                                    <p:anim calcmode="lin" valueType="num">
                                      <p:cBhvr>
                                        <p:cTn id="64"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65"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66"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8B3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8291264" cy="1498178"/>
          </a:xfrm>
          <a:effectLst>
            <a:outerShdw blurRad="50800" dist="50800" dir="5400000" algn="ctr" rotWithShape="0">
              <a:srgbClr val="006600"/>
            </a:outerShdw>
          </a:effectLst>
        </p:spPr>
        <p:txBody>
          <a:bodyPr/>
          <a:lstStyle/>
          <a:p>
            <a:r>
              <a:rPr kumimoji="1" lang="ja-JP" altLang="en-US" b="1" dirty="0" smtClean="0">
                <a:solidFill>
                  <a:srgbClr val="2CEE12"/>
                </a:solidFill>
                <a:effectLst>
                  <a:outerShdw blurRad="38100" dist="38100" dir="2700000" algn="tl">
                    <a:srgbClr val="000000">
                      <a:alpha val="43137"/>
                    </a:srgbClr>
                  </a:outerShdw>
                </a:effectLst>
              </a:rPr>
              <a:t>ご清聴ありがとうございました</a:t>
            </a:r>
            <a:endParaRPr kumimoji="1" lang="ja-JP" altLang="en-US" b="1" dirty="0">
              <a:solidFill>
                <a:srgbClr val="2CEE12"/>
              </a:solidFill>
              <a:effectLst>
                <a:outerShdw blurRad="38100" dist="38100" dir="2700000" algn="tl">
                  <a:srgbClr val="000000">
                    <a:alpha val="43137"/>
                  </a:srgbClr>
                </a:outerShdw>
              </a:effectLst>
            </a:endParaRPr>
          </a:p>
        </p:txBody>
      </p:sp>
      <p:sp>
        <p:nvSpPr>
          <p:cNvPr id="8" name="スライド番号プレースホルダ 7"/>
          <p:cNvSpPr>
            <a:spLocks noGrp="1"/>
          </p:cNvSpPr>
          <p:nvPr>
            <p:ph type="sldNum" sz="quarter" idx="12"/>
          </p:nvPr>
        </p:nvSpPr>
        <p:spPr/>
        <p:txBody>
          <a:bodyPr/>
          <a:lstStyle/>
          <a:p>
            <a:pPr>
              <a:defRPr/>
            </a:pPr>
            <a:fld id="{F5F6B881-BF1E-4C75-B55D-49B42E389C16}" type="slidenum">
              <a:rPr lang="ja-JP" altLang="en-US" sz="2400" smtClean="0">
                <a:solidFill>
                  <a:schemeClr val="tx1"/>
                </a:solidFill>
              </a:rPr>
              <a:pPr>
                <a:defRPr/>
              </a:pPr>
              <a:t>17</a:t>
            </a:fld>
            <a:endParaRPr lang="ja-JP" altLang="en-US" sz="2400" dirty="0">
              <a:solidFill>
                <a:schemeClr val="tx1"/>
              </a:solidFill>
            </a:endParaRPr>
          </a:p>
        </p:txBody>
      </p:sp>
      <p:graphicFrame>
        <p:nvGraphicFramePr>
          <p:cNvPr id="345090" name="Object 2"/>
          <p:cNvGraphicFramePr>
            <a:graphicFrameLocks noChangeAspect="1"/>
          </p:cNvGraphicFramePr>
          <p:nvPr/>
        </p:nvGraphicFramePr>
        <p:xfrm>
          <a:off x="1619672" y="1556792"/>
          <a:ext cx="5760640" cy="3528391"/>
        </p:xfrm>
        <a:graphic>
          <a:graphicData uri="http://schemas.openxmlformats.org/presentationml/2006/ole">
            <mc:AlternateContent xmlns:mc="http://schemas.openxmlformats.org/markup-compatibility/2006">
              <mc:Choice xmlns:v="urn:schemas-microsoft-com:vml" Requires="v">
                <p:oleObj spid="_x0000_s345091" name="Acrobat Document" r:id="rId5" imgW="5667139" imgH="8019997" progId="AcroExch.Document.7">
                  <p:embed/>
                </p:oleObj>
              </mc:Choice>
              <mc:Fallback>
                <p:oleObj name="Acrobat Document" r:id="rId5" imgW="5667139" imgH="8019997" progId="AcroExch.Document.7">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l="25409" t="31421" r="25409" b="33665"/>
                      <a:stretch>
                        <a:fillRect/>
                      </a:stretch>
                    </p:blipFill>
                    <p:spPr bwMode="auto">
                      <a:xfrm>
                        <a:off x="1619672" y="1556792"/>
                        <a:ext cx="5760640" cy="352839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タイトル 1"/>
          <p:cNvSpPr txBox="1">
            <a:spLocks/>
          </p:cNvSpPr>
          <p:nvPr/>
        </p:nvSpPr>
        <p:spPr bwMode="auto">
          <a:xfrm>
            <a:off x="323528" y="5085184"/>
            <a:ext cx="8291264" cy="864096"/>
          </a:xfrm>
          <a:prstGeom prst="rect">
            <a:avLst/>
          </a:prstGeom>
          <a:noFill/>
          <a:ln w="9525">
            <a:noFill/>
            <a:miter lim="800000"/>
            <a:headEnd/>
            <a:tailEnd/>
          </a:ln>
          <a:effectLst>
            <a:outerShdw blurRad="50800" dist="50800" sx="1000" sy="1000" algn="ctr" rotWithShape="0">
              <a:srgbClr val="00206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noProof="0" dirty="0" smtClean="0">
                <a:ln>
                  <a:noFill/>
                </a:ln>
                <a:solidFill>
                  <a:srgbClr val="268DE2"/>
                </a:solidFill>
                <a:effectLst>
                  <a:outerShdw blurRad="38100" dist="38100" dir="2700000" algn="tl">
                    <a:srgbClr val="000000">
                      <a:alpha val="43137"/>
                    </a:srgbClr>
                  </a:outerShdw>
                </a:effectLst>
                <a:uLnTx/>
                <a:uFillTx/>
                <a:latin typeface="+mj-lt"/>
                <a:ea typeface="+mj-ea"/>
                <a:cs typeface="+mj-cs"/>
              </a:rPr>
              <a:t>関係諸機関のご支援に感謝申し上げます</a:t>
            </a:r>
            <a:endParaRPr kumimoji="1" lang="en-US" altLang="ja-JP" sz="2800" b="1" i="0" u="none" strike="noStrike" kern="1200" cap="none" spc="0" normalizeH="0" noProof="0" dirty="0" smtClean="0">
              <a:ln>
                <a:noFill/>
              </a:ln>
              <a:solidFill>
                <a:srgbClr val="268DE2"/>
              </a:solidFill>
              <a:effectLst>
                <a:outerShdw blurRad="38100" dist="38100" dir="2700000" algn="tl">
                  <a:srgbClr val="000000">
                    <a:alpha val="43137"/>
                  </a:srgbClr>
                </a:outerShdw>
              </a:effectLst>
              <a:uLnTx/>
              <a:uFillTx/>
              <a:latin typeface="+mj-lt"/>
              <a:ea typeface="+mj-ea"/>
              <a:cs typeface="+mj-cs"/>
            </a:endParaRPr>
          </a:p>
        </p:txBody>
      </p:sp>
      <p:sp>
        <p:nvSpPr>
          <p:cNvPr id="6" name="タイトル 1"/>
          <p:cNvSpPr txBox="1">
            <a:spLocks/>
          </p:cNvSpPr>
          <p:nvPr/>
        </p:nvSpPr>
        <p:spPr bwMode="auto">
          <a:xfrm>
            <a:off x="323528" y="5993904"/>
            <a:ext cx="8291264" cy="864096"/>
          </a:xfrm>
          <a:prstGeom prst="rect">
            <a:avLst/>
          </a:prstGeom>
          <a:noFill/>
          <a:ln w="9525">
            <a:noFill/>
            <a:miter lim="800000"/>
            <a:headEnd/>
            <a:tailEnd/>
          </a:ln>
          <a:effectLst>
            <a:outerShdw blurRad="50800" dist="50800" sx="1000" sy="1000" algn="ctr" rotWithShape="0">
              <a:srgbClr val="002060"/>
            </a:outerShdw>
          </a:effectLst>
        </p:spPr>
        <p:txBody>
          <a:bodyPr vert="horz" wrap="square" lIns="91440" tIns="45720" rIns="91440" bIns="45720" numCol="1" anchor="ctr" anchorCtr="0" compatLnSpc="1">
            <a:prstTxWarp prst="textNoShape">
              <a:avLst/>
            </a:prstTxWarp>
          </a:bodyPr>
          <a:lstStyle/>
          <a:p>
            <a:pPr algn="ctr" eaLnBrk="0" hangingPunct="0">
              <a:defRPr/>
            </a:pPr>
            <a:r>
              <a:rPr lang="ja-JP" altLang="en-US" sz="2400" b="1" dirty="0" smtClean="0">
                <a:solidFill>
                  <a:schemeClr val="tx1">
                    <a:lumMod val="75000"/>
                    <a:lumOff val="25000"/>
                  </a:schemeClr>
                </a:solidFill>
              </a:rPr>
              <a:t>使用している写真は、掲載許可を頂きました</a:t>
            </a:r>
          </a:p>
        </p:txBody>
      </p:sp>
    </p:spTree>
    <p:custDataLst>
      <p:tags r:id="rId2"/>
    </p:custDataLst>
  </p:cSld>
  <p:clrMapOvr>
    <a:masterClrMapping/>
  </p:clrMapOvr>
  <p:transition advTm="274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45090"/>
                                        </p:tgtEl>
                                        <p:attrNameLst>
                                          <p:attrName>style.visibility</p:attrName>
                                        </p:attrNameLst>
                                      </p:cBhvr>
                                      <p:to>
                                        <p:strVal val="visible"/>
                                      </p:to>
                                    </p:set>
                                    <p:anim calcmode="lin" valueType="num">
                                      <p:cBhvr>
                                        <p:cTn id="7" dur="5000" fill="hold"/>
                                        <p:tgtEl>
                                          <p:spTgt spid="345090"/>
                                        </p:tgtEl>
                                        <p:attrNameLst>
                                          <p:attrName>ppt_w</p:attrName>
                                        </p:attrNameLst>
                                      </p:cBhvr>
                                      <p:tavLst>
                                        <p:tav tm="0" fmla="#ppt_w*sin(2.5*pi*$)">
                                          <p:val>
                                            <p:fltVal val="0"/>
                                          </p:val>
                                        </p:tav>
                                        <p:tav tm="100000">
                                          <p:val>
                                            <p:fltVal val="1"/>
                                          </p:val>
                                        </p:tav>
                                      </p:tavLst>
                                    </p:anim>
                                    <p:anim calcmode="lin" valueType="num">
                                      <p:cBhvr>
                                        <p:cTn id="8" dur="5000" fill="hold"/>
                                        <p:tgtEl>
                                          <p:spTgt spid="3450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9617" name="Object 1"/>
          <p:cNvGraphicFramePr>
            <a:graphicFrameLocks noGrp="1" noChangeAspect="1"/>
          </p:cNvGraphicFramePr>
          <p:nvPr>
            <p:ph idx="1"/>
          </p:nvPr>
        </p:nvGraphicFramePr>
        <p:xfrm>
          <a:off x="0" y="836712"/>
          <a:ext cx="9143999" cy="5857860"/>
        </p:xfrm>
        <a:graphic>
          <a:graphicData uri="http://schemas.openxmlformats.org/presentationml/2006/ole">
            <mc:AlternateContent xmlns:mc="http://schemas.openxmlformats.org/markup-compatibility/2006">
              <mc:Choice xmlns:v="urn:schemas-microsoft-com:vml" Requires="v">
                <p:oleObj spid="_x0000_s239621" name="Document" r:id="rId6" imgW="8653794" imgH="5052130" progId="Word.Document.8">
                  <p:embed/>
                </p:oleObj>
              </mc:Choice>
              <mc:Fallback>
                <p:oleObj name="Document" r:id="rId6" imgW="8653794" imgH="5052130" progId="Word.Document.8">
                  <p:embed/>
                  <p:pic>
                    <p:nvPicPr>
                      <p:cNvPr id="0" name="Picture 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36712"/>
                        <a:ext cx="9143999" cy="58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正方形/長方形 3"/>
          <p:cNvSpPr/>
          <p:nvPr/>
        </p:nvSpPr>
        <p:spPr>
          <a:xfrm>
            <a:off x="4860032" y="0"/>
            <a:ext cx="4104456" cy="523220"/>
          </a:xfrm>
          <a:prstGeom prst="rect">
            <a:avLst/>
          </a:prstGeom>
        </p:spPr>
        <p:txBody>
          <a:bodyPr wrap="square">
            <a:spAutoFit/>
          </a:bodyPr>
          <a:lstStyle/>
          <a:p>
            <a:r>
              <a:rPr lang="ja-JP" altLang="en-US" sz="2800" b="1" spc="100" dirty="0" smtClean="0">
                <a:solidFill>
                  <a:srgbClr val="002060"/>
                </a:solidFill>
              </a:rPr>
              <a:t>群馬県からの委託事業</a:t>
            </a:r>
            <a:endParaRPr lang="ja-JP" altLang="en-US" sz="2800" dirty="0">
              <a:solidFill>
                <a:srgbClr val="002060"/>
              </a:solidFill>
            </a:endParaRPr>
          </a:p>
        </p:txBody>
      </p:sp>
      <p:sp>
        <p:nvSpPr>
          <p:cNvPr id="5" name="スライド番号プレースホルダ 4"/>
          <p:cNvSpPr>
            <a:spLocks noGrp="1"/>
          </p:cNvSpPr>
          <p:nvPr>
            <p:ph type="sldNum" sz="quarter" idx="12"/>
          </p:nvPr>
        </p:nvSpPr>
        <p:spPr/>
        <p:txBody>
          <a:bodyPr/>
          <a:lstStyle/>
          <a:p>
            <a:pPr>
              <a:defRPr/>
            </a:pPr>
            <a:fld id="{F5F6B881-BF1E-4C75-B55D-49B42E389C16}" type="slidenum">
              <a:rPr lang="ja-JP" altLang="en-US" sz="2400" smtClean="0">
                <a:solidFill>
                  <a:schemeClr val="tx1"/>
                </a:solidFill>
              </a:rPr>
              <a:pPr>
                <a:defRPr/>
              </a:pPr>
              <a:t>2</a:t>
            </a:fld>
            <a:endParaRPr lang="ja-JP" altLang="en-US" sz="2400" dirty="0">
              <a:solidFill>
                <a:schemeClr val="tx1"/>
              </a:solidFill>
            </a:endParaRPr>
          </a:p>
        </p:txBody>
      </p:sp>
      <p:sp>
        <p:nvSpPr>
          <p:cNvPr id="10" name="テキスト ボックス 9"/>
          <p:cNvSpPr txBox="1"/>
          <p:nvPr/>
        </p:nvSpPr>
        <p:spPr>
          <a:xfrm>
            <a:off x="3851920" y="2780928"/>
            <a:ext cx="184731" cy="369332"/>
          </a:xfrm>
          <a:prstGeom prst="rect">
            <a:avLst/>
          </a:prstGeom>
          <a:noFill/>
        </p:spPr>
        <p:txBody>
          <a:bodyPr wrap="none" rtlCol="0">
            <a:spAutoFit/>
          </a:bodyPr>
          <a:lstStyle/>
          <a:p>
            <a:endParaRPr kumimoji="1" lang="ja-JP" altLang="en-US"/>
          </a:p>
        </p:txBody>
      </p:sp>
      <p:sp>
        <p:nvSpPr>
          <p:cNvPr id="12" name="テキスト ボックス 11"/>
          <p:cNvSpPr txBox="1"/>
          <p:nvPr/>
        </p:nvSpPr>
        <p:spPr>
          <a:xfrm>
            <a:off x="3275856" y="2924945"/>
            <a:ext cx="1152128" cy="830997"/>
          </a:xfrm>
          <a:prstGeom prst="rect">
            <a:avLst/>
          </a:prstGeom>
          <a:solidFill>
            <a:schemeClr val="bg1"/>
          </a:solidFill>
          <a:ln>
            <a:noFill/>
          </a:ln>
        </p:spPr>
        <p:txBody>
          <a:bodyPr wrap="square" rtlCol="0">
            <a:spAutoFit/>
          </a:bodyPr>
          <a:lstStyle/>
          <a:p>
            <a:r>
              <a:rPr kumimoji="1" lang="ja-JP" altLang="en-US" sz="1600" b="1" dirty="0" smtClean="0"/>
              <a:t>相談・要請</a:t>
            </a:r>
            <a:endParaRPr kumimoji="1" lang="en-US" altLang="ja-JP" sz="1600" b="1" dirty="0" smtClean="0"/>
          </a:p>
          <a:p>
            <a:endParaRPr lang="en-US" altLang="ja-JP" sz="1600" b="1" dirty="0" smtClean="0"/>
          </a:p>
          <a:p>
            <a:r>
              <a:rPr kumimoji="1" lang="ja-JP" altLang="en-US" sz="1600" b="1" dirty="0" smtClean="0"/>
              <a:t>地域住民</a:t>
            </a:r>
            <a:endParaRPr kumimoji="1" lang="ja-JP" altLang="en-US" sz="1600" b="1" dirty="0"/>
          </a:p>
        </p:txBody>
      </p:sp>
      <p:pic>
        <p:nvPicPr>
          <p:cNvPr id="239621" name="図 1" descr="説明: \\ls-wsglf3f\share\f\illust3158_thumb.gif"/>
          <p:cNvPicPr>
            <a:picLocks noChangeAspect="1" noChangeArrowheads="1"/>
          </p:cNvPicPr>
          <p:nvPr/>
        </p:nvPicPr>
        <p:blipFill>
          <a:blip r:embed="rId8" cstate="print"/>
          <a:srcRect/>
          <a:stretch>
            <a:fillRect/>
          </a:stretch>
        </p:blipFill>
        <p:spPr bwMode="auto">
          <a:xfrm>
            <a:off x="4355976" y="1412776"/>
            <a:ext cx="1368152" cy="1393354"/>
          </a:xfrm>
          <a:prstGeom prst="rect">
            <a:avLst/>
          </a:prstGeom>
          <a:solidFill>
            <a:srgbClr val="FFFFFF"/>
          </a:solidFill>
          <a:ln w="57150" cmpd="thinThick">
            <a:solidFill>
              <a:srgbClr val="000000"/>
            </a:solidFill>
            <a:miter lim="800000"/>
            <a:headEnd/>
            <a:tailEnd/>
          </a:ln>
        </p:spPr>
      </p:pic>
      <p:sp>
        <p:nvSpPr>
          <p:cNvPr id="13" name="円/楕円 12"/>
          <p:cNvSpPr/>
          <p:nvPr/>
        </p:nvSpPr>
        <p:spPr>
          <a:xfrm>
            <a:off x="0" y="620688"/>
            <a:ext cx="3779912" cy="1728192"/>
          </a:xfrm>
          <a:prstGeom prst="ellipse">
            <a:avLst/>
          </a:prstGeom>
          <a:noFill/>
          <a:ln w="508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V="1">
            <a:off x="4572000" y="2780928"/>
            <a:ext cx="0" cy="864096"/>
          </a:xfrm>
          <a:prstGeom prst="straightConnector1">
            <a:avLst/>
          </a:prstGeom>
          <a:ln w="127000" cap="sq">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5" name="円/楕円 14"/>
          <p:cNvSpPr/>
          <p:nvPr/>
        </p:nvSpPr>
        <p:spPr>
          <a:xfrm>
            <a:off x="6444208" y="3717032"/>
            <a:ext cx="2520280" cy="2160240"/>
          </a:xfrm>
          <a:prstGeom prst="ellipse">
            <a:avLst/>
          </a:prstGeom>
          <a:noFill/>
          <a:ln w="508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0" y="2420888"/>
            <a:ext cx="1763688" cy="3240360"/>
          </a:xfrm>
          <a:prstGeom prst="ellipse">
            <a:avLst/>
          </a:prstGeom>
          <a:noFill/>
          <a:ln w="508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2"/>
    </p:custDataLst>
  </p:cSld>
  <p:clrMapOvr>
    <a:masterClrMapping/>
  </p:clrMapOvr>
  <p:transition advTm="5135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8" presetClass="entr" presetSubtype="1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8" presetClass="entr" presetSubtype="1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grpId="1" nodeType="clickEffect">
                                  <p:stCondLst>
                                    <p:cond delay="0"/>
                                  </p:stCondLst>
                                  <p:childTnLst>
                                    <p:animEffect transition="out" filter="checkerboard(across)">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6" presetClass="emph" presetSubtype="0" fill="hold" nodeType="withEffect">
                                  <p:stCondLst>
                                    <p:cond delay="0"/>
                                  </p:stCondLst>
                                  <p:childTnLst>
                                    <p:animScale>
                                      <p:cBhvr>
                                        <p:cTn id="30" dur="2000" fill="hold"/>
                                        <p:tgtEl>
                                          <p:spTgt spid="9"/>
                                        </p:tgtEl>
                                      </p:cBhvr>
                                      <p:by x="150000" y="150000"/>
                                    </p:animScale>
                                  </p:childTnLst>
                                </p:cTn>
                              </p:par>
                              <p:par>
                                <p:cTn id="31" presetID="7" presetClass="emph" presetSubtype="2" fill="hold" nodeType="withEffect">
                                  <p:stCondLst>
                                    <p:cond delay="0"/>
                                  </p:stCondLst>
                                  <p:childTnLst>
                                    <p:animClr clrSpc="rgb" dir="cw">
                                      <p:cBhvr>
                                        <p:cTn id="32" dur="2000" fill="hold"/>
                                        <p:tgtEl>
                                          <p:spTgt spid="9"/>
                                        </p:tgtEl>
                                        <p:attrNameLst>
                                          <p:attrName>stroke.color</p:attrName>
                                        </p:attrNameLst>
                                      </p:cBhvr>
                                      <p:to>
                                        <a:srgbClr val="009900"/>
                                      </p:to>
                                    </p:animClr>
                                    <p:set>
                                      <p:cBhvr>
                                        <p:cTn id="33" dur="2000" fill="hold"/>
                                        <p:tgtEl>
                                          <p:spTgt spid="9"/>
                                        </p:tgtEl>
                                        <p:attrNameLst>
                                          <p:attrName>stroke.on</p:attrName>
                                        </p:attrNameLst>
                                      </p:cBhvr>
                                      <p:to>
                                        <p:strVal val="true"/>
                                      </p:to>
                                    </p:set>
                                  </p:childTnLst>
                                </p:cTn>
                              </p:par>
                              <p:par>
                                <p:cTn id="34" presetID="3" presetClass="emph" presetSubtype="2" fill="hold" grpId="0" nodeType="withEffect">
                                  <p:stCondLst>
                                    <p:cond delay="0"/>
                                  </p:stCondLst>
                                  <p:childTnLst>
                                    <p:animClr clrSpc="rgb" dir="cw">
                                      <p:cBhvr override="childStyle">
                                        <p:cTn id="35" dur="2000" fill="hold"/>
                                        <p:tgtEl>
                                          <p:spTgt spid="12"/>
                                        </p:tgtEl>
                                        <p:attrNameLst>
                                          <p:attrName>style.color</p:attrName>
                                        </p:attrNameLst>
                                      </p:cBhvr>
                                      <p:to>
                                        <a:srgbClr val="009900"/>
                                      </p:to>
                                    </p:animClr>
                                  </p:childTnLst>
                                </p:cTn>
                              </p:par>
                              <p:par>
                                <p:cTn id="36" presetID="6" presetClass="emph" presetSubtype="0" fill="hold" grpId="1" nodeType="withEffect">
                                  <p:stCondLst>
                                    <p:cond delay="0"/>
                                  </p:stCondLst>
                                  <p:childTnLst>
                                    <p:animScale>
                                      <p:cBhvr>
                                        <p:cTn id="37"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5" grpId="0" animBg="1"/>
      <p:bldP spid="15" grpId="1" animBg="1"/>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467544" y="260648"/>
            <a:ext cx="2736304"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内　容</a:t>
            </a:r>
          </a:p>
        </p:txBody>
      </p:sp>
      <p:sp>
        <p:nvSpPr>
          <p:cNvPr id="5" name="コンテンツ プレースホルダ 2"/>
          <p:cNvSpPr txBox="1">
            <a:spLocks/>
          </p:cNvSpPr>
          <p:nvPr/>
        </p:nvSpPr>
        <p:spPr bwMode="auto">
          <a:xfrm>
            <a:off x="251520" y="1484784"/>
            <a:ext cx="8748464" cy="48245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50000"/>
              </a:lnSpc>
              <a:spcBef>
                <a:spcPts val="2400"/>
              </a:spcBef>
              <a:spcAft>
                <a:spcPts val="0"/>
              </a:spcAft>
              <a:buClrTx/>
              <a:buSzTx/>
              <a:buFont typeface="Arial" pitchFamily="34" charset="0"/>
              <a:buNone/>
              <a:tabLst/>
              <a:defRPr/>
            </a:pPr>
            <a:r>
              <a:rPr kumimoji="1" lang="ja-JP" altLang="en-US" sz="3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①医科・介護等との連携・調整に関する業務</a:t>
            </a:r>
            <a:endParaRPr kumimoji="1" lang="en-US" altLang="ja-JP" sz="3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endParaRPr>
          </a:p>
          <a:p>
            <a:pPr marL="342900" lvl="0" indent="-342900" fontAlgn="auto">
              <a:spcBef>
                <a:spcPts val="2400"/>
              </a:spcBef>
              <a:spcAft>
                <a:spcPts val="0"/>
              </a:spcAft>
              <a:defRPr/>
            </a:pPr>
            <a:r>
              <a:rPr kumimoji="1" lang="ja-JP" altLang="en-US" sz="3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②在宅歯科医療や口腔ケア指導等を実施</a:t>
            </a:r>
            <a:r>
              <a:rPr lang="ja-JP" altLang="en-US" sz="3600" b="1" dirty="0" smtClean="0">
                <a:effectLst>
                  <a:outerShdw blurRad="38100" dist="38100" dir="2700000" algn="tl">
                    <a:srgbClr val="000000">
                      <a:alpha val="43137"/>
                    </a:srgbClr>
                  </a:outerShdw>
                </a:effectLst>
                <a:latin typeface="+mn-lt"/>
                <a:ea typeface="+mn-ea"/>
              </a:rPr>
              <a:t>する歯科</a:t>
            </a:r>
            <a:r>
              <a:rPr kumimoji="1" lang="ja-JP" altLang="en-US" sz="3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診療所等の紹介に関する業務</a:t>
            </a:r>
            <a:endParaRPr kumimoji="1" lang="en-US" altLang="ja-JP" sz="3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50000"/>
              </a:lnSpc>
              <a:spcBef>
                <a:spcPts val="2400"/>
              </a:spcBef>
              <a:spcAft>
                <a:spcPts val="0"/>
              </a:spcAft>
              <a:buClrTx/>
              <a:buSzTx/>
              <a:buFont typeface="Arial" pitchFamily="34" charset="0"/>
              <a:buNone/>
              <a:tabLst/>
              <a:defRPr/>
            </a:pPr>
            <a:r>
              <a:rPr lang="ja-JP" altLang="en-US" sz="3600" b="1" dirty="0" smtClean="0">
                <a:effectLst>
                  <a:outerShdw blurRad="38100" dist="38100" dir="2700000" algn="tl">
                    <a:srgbClr val="000000">
                      <a:alpha val="43137"/>
                    </a:srgbClr>
                  </a:outerShdw>
                </a:effectLst>
                <a:latin typeface="+mn-lt"/>
                <a:ea typeface="+mn-ea"/>
              </a:rPr>
              <a:t>③</a:t>
            </a:r>
            <a:r>
              <a:rPr kumimoji="1" lang="ja-JP" altLang="en-US" sz="3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在宅歯科医療機器の貸出しに関する業務</a:t>
            </a:r>
            <a:endParaRPr kumimoji="1" lang="en-US" altLang="ja-JP" sz="3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50000"/>
              </a:lnSpc>
              <a:spcBef>
                <a:spcPts val="2400"/>
              </a:spcBef>
              <a:spcAft>
                <a:spcPts val="0"/>
              </a:spcAft>
              <a:buClrTx/>
              <a:buSzTx/>
              <a:buFont typeface="Arial" pitchFamily="34" charset="0"/>
              <a:buNone/>
              <a:tabLst/>
              <a:defRPr/>
            </a:pPr>
            <a:r>
              <a:rPr lang="ja-JP" altLang="en-US" sz="3600" b="1" dirty="0" smtClean="0">
                <a:effectLst>
                  <a:outerShdw blurRad="38100" dist="38100" dir="2700000" algn="tl">
                    <a:srgbClr val="000000">
                      <a:alpha val="43137"/>
                    </a:srgbClr>
                  </a:outerShdw>
                </a:effectLst>
                <a:latin typeface="+mn-lt"/>
                <a:ea typeface="+mn-ea"/>
              </a:rPr>
              <a:t>④</a:t>
            </a:r>
            <a:r>
              <a:rPr kumimoji="1" lang="ja-JP" altLang="en-US" sz="3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広報に関する業務</a:t>
            </a:r>
            <a:endParaRPr kumimoji="1" lang="en-US" altLang="ja-JP" sz="36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ja-JP" alt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スライド番号プレースホルダ 5"/>
          <p:cNvSpPr>
            <a:spLocks noGrp="1"/>
          </p:cNvSpPr>
          <p:nvPr>
            <p:ph type="sldNum" sz="quarter" idx="12"/>
          </p:nvPr>
        </p:nvSpPr>
        <p:spPr/>
        <p:txBody>
          <a:bodyPr/>
          <a:lstStyle/>
          <a:p>
            <a:pPr>
              <a:defRPr/>
            </a:pPr>
            <a:fld id="{F5F6B881-BF1E-4C75-B55D-49B42E389C16}" type="slidenum">
              <a:rPr lang="ja-JP" altLang="en-US" sz="2400" smtClean="0">
                <a:solidFill>
                  <a:schemeClr val="tx1"/>
                </a:solidFill>
              </a:rPr>
              <a:pPr>
                <a:defRPr/>
              </a:pPr>
              <a:t>3</a:t>
            </a:fld>
            <a:endParaRPr lang="ja-JP" altLang="en-US" sz="2400" dirty="0">
              <a:solidFill>
                <a:schemeClr val="tx1"/>
              </a:solidFill>
            </a:endParaRPr>
          </a:p>
        </p:txBody>
      </p:sp>
    </p:spTree>
  </p:cSld>
  <p:clrMapOvr>
    <a:masterClrMapping/>
  </p:clrMapOvr>
  <p:transition advTm="505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1844824"/>
            <a:ext cx="8229600" cy="4565103"/>
          </a:xfrm>
        </p:spPr>
        <p:txBody>
          <a:bodyPr/>
          <a:lstStyle/>
          <a:p>
            <a:pPr lvl="0"/>
            <a:r>
              <a:rPr lang="ja-JP" altLang="ja-JP" b="1" dirty="0" smtClean="0">
                <a:effectLst>
                  <a:outerShdw blurRad="38100" dist="38100" dir="2700000" algn="tl">
                    <a:srgbClr val="000000">
                      <a:alpha val="43137"/>
                    </a:srgbClr>
                  </a:outerShdw>
                </a:effectLst>
              </a:rPr>
              <a:t>地域の公立富岡総合病院及び公立七日市病院と連携契約書の締結</a:t>
            </a:r>
          </a:p>
          <a:p>
            <a:pPr lvl="0">
              <a:spcBef>
                <a:spcPts val="2400"/>
              </a:spcBef>
            </a:pPr>
            <a:r>
              <a:rPr lang="ja-JP" altLang="ja-JP" b="1" dirty="0" smtClean="0">
                <a:effectLst>
                  <a:outerShdw blurRad="38100" dist="38100" dir="2700000" algn="tl">
                    <a:srgbClr val="000000">
                      <a:alpha val="43137"/>
                    </a:srgbClr>
                  </a:outerShdw>
                </a:effectLst>
              </a:rPr>
              <a:t>多職種との利用者情報の共有</a:t>
            </a:r>
          </a:p>
          <a:p>
            <a:pPr lvl="0">
              <a:spcBef>
                <a:spcPts val="2400"/>
              </a:spcBef>
            </a:pPr>
            <a:r>
              <a:rPr lang="ja-JP" altLang="ja-JP" b="1" dirty="0" smtClean="0">
                <a:effectLst>
                  <a:outerShdw blurRad="38100" dist="38100" dir="2700000" algn="tl">
                    <a:srgbClr val="000000">
                      <a:alpha val="43137"/>
                    </a:srgbClr>
                  </a:outerShdw>
                </a:effectLst>
              </a:rPr>
              <a:t>在宅ケアの会</a:t>
            </a:r>
            <a:r>
              <a:rPr lang="ja-JP" altLang="en-US" b="1" dirty="0" smtClean="0">
                <a:effectLst>
                  <a:outerShdw blurRad="38100" dist="38100" dir="2700000" algn="tl">
                    <a:srgbClr val="000000">
                      <a:alpha val="43137"/>
                    </a:srgbClr>
                  </a:outerShdw>
                </a:effectLst>
              </a:rPr>
              <a:t>等</a:t>
            </a:r>
            <a:r>
              <a:rPr lang="ja-JP" altLang="ja-JP" b="1" dirty="0" smtClean="0">
                <a:effectLst>
                  <a:outerShdw blurRad="38100" dist="38100" dir="2700000" algn="tl">
                    <a:srgbClr val="000000">
                      <a:alpha val="43137"/>
                    </a:srgbClr>
                  </a:outerShdw>
                </a:effectLst>
              </a:rPr>
              <a:t>を通じ</a:t>
            </a:r>
            <a:r>
              <a:rPr lang="ja-JP" altLang="en-US" b="1" dirty="0" smtClean="0">
                <a:effectLst>
                  <a:outerShdw blurRad="38100" dist="38100" dir="2700000" algn="tl">
                    <a:srgbClr val="000000">
                      <a:alpha val="43137"/>
                    </a:srgbClr>
                  </a:outerShdw>
                </a:effectLst>
              </a:rPr>
              <a:t>、</a:t>
            </a:r>
            <a:r>
              <a:rPr lang="ja-JP" altLang="ja-JP" b="1" dirty="0" smtClean="0">
                <a:effectLst>
                  <a:outerShdw blurRad="38100" dist="38100" dir="2700000" algn="tl">
                    <a:srgbClr val="000000">
                      <a:alpha val="43137"/>
                    </a:srgbClr>
                  </a:outerShdw>
                </a:effectLst>
              </a:rPr>
              <a:t>多職種との連携を</a:t>
            </a:r>
            <a:endParaRPr lang="en-US" altLang="ja-JP" b="1" dirty="0" smtClean="0">
              <a:effectLst>
                <a:outerShdw blurRad="38100" dist="38100" dir="2700000" algn="tl">
                  <a:srgbClr val="000000">
                    <a:alpha val="43137"/>
                  </a:srgbClr>
                </a:outerShdw>
              </a:effectLst>
            </a:endParaRPr>
          </a:p>
          <a:p>
            <a:pPr lvl="0">
              <a:lnSpc>
                <a:spcPts val="2500"/>
              </a:lnSpc>
              <a:spcBef>
                <a:spcPts val="1200"/>
              </a:spcBef>
              <a:buNone/>
            </a:pPr>
            <a:r>
              <a:rPr lang="ja-JP" altLang="en-US" b="1" dirty="0" smtClean="0">
                <a:effectLst>
                  <a:outerShdw blurRad="38100" dist="38100" dir="2700000" algn="tl">
                    <a:srgbClr val="000000">
                      <a:alpha val="43137"/>
                    </a:srgbClr>
                  </a:outerShdw>
                </a:effectLst>
              </a:rPr>
              <a:t>　</a:t>
            </a:r>
            <a:r>
              <a:rPr lang="ja-JP" altLang="ja-JP" b="1" dirty="0" smtClean="0">
                <a:effectLst>
                  <a:outerShdw blurRad="38100" dist="38100" dir="2700000" algn="tl">
                    <a:srgbClr val="000000">
                      <a:alpha val="43137"/>
                    </a:srgbClr>
                  </a:outerShdw>
                </a:effectLst>
              </a:rPr>
              <a:t>図る</a:t>
            </a:r>
          </a:p>
          <a:p>
            <a:pPr lvl="0">
              <a:spcBef>
                <a:spcPts val="2400"/>
              </a:spcBef>
            </a:pPr>
            <a:r>
              <a:rPr lang="ja-JP" altLang="ja-JP" b="1" dirty="0" smtClean="0">
                <a:effectLst>
                  <a:outerShdw blurRad="38100" dist="38100" dir="2700000" algn="tl">
                    <a:srgbClr val="000000">
                      <a:alpha val="43137"/>
                    </a:srgbClr>
                  </a:outerShdw>
                </a:effectLst>
              </a:rPr>
              <a:t>介護施設等の歯科健診・口腔ケアを</a:t>
            </a:r>
            <a:r>
              <a:rPr lang="ja-JP" altLang="en-US" b="1" dirty="0" smtClean="0">
                <a:effectLst>
                  <a:outerShdw blurRad="38100" dist="38100" dir="2700000" algn="tl">
                    <a:srgbClr val="000000">
                      <a:alpha val="43137"/>
                    </a:srgbClr>
                  </a:outerShdw>
                </a:effectLst>
              </a:rPr>
              <a:t>実施</a:t>
            </a:r>
            <a:endParaRPr lang="en-US" altLang="ja-JP" b="1" dirty="0" smtClean="0">
              <a:effectLst>
                <a:outerShdw blurRad="38100" dist="38100" dir="2700000" algn="tl">
                  <a:srgbClr val="000000">
                    <a:alpha val="43137"/>
                  </a:srgbClr>
                </a:outerShdw>
              </a:effectLst>
            </a:endParaRPr>
          </a:p>
          <a:p>
            <a:pPr lvl="0">
              <a:lnSpc>
                <a:spcPts val="2500"/>
              </a:lnSpc>
              <a:spcBef>
                <a:spcPts val="1200"/>
              </a:spcBef>
              <a:buNone/>
            </a:pPr>
            <a:r>
              <a:rPr lang="ja-JP" altLang="en-US" b="1" dirty="0" smtClean="0">
                <a:solidFill>
                  <a:srgbClr val="FF0000"/>
                </a:solidFill>
                <a:effectLst>
                  <a:outerShdw blurRad="38100" dist="38100" dir="2700000" algn="tl">
                    <a:srgbClr val="000000">
                      <a:alpha val="43137"/>
                    </a:srgbClr>
                  </a:outerShdw>
                </a:effectLst>
              </a:rPr>
              <a:t>　予防管理の推進</a:t>
            </a:r>
            <a:endParaRPr lang="ja-JP" altLang="ja-JP" b="1" dirty="0" smtClean="0">
              <a:solidFill>
                <a:srgbClr val="FF0000"/>
              </a:solidFill>
              <a:effectLst>
                <a:outerShdw blurRad="38100" dist="38100" dir="2700000" algn="tl">
                  <a:srgbClr val="000000">
                    <a:alpha val="43137"/>
                  </a:srgbClr>
                </a:outerShdw>
              </a:effectLst>
            </a:endParaRPr>
          </a:p>
        </p:txBody>
      </p:sp>
      <p:sp>
        <p:nvSpPr>
          <p:cNvPr id="5" name="タイトル 1"/>
          <p:cNvSpPr>
            <a:spLocks noGrp="1"/>
          </p:cNvSpPr>
          <p:nvPr>
            <p:ph type="title"/>
          </p:nvPr>
        </p:nvSpPr>
        <p:spPr>
          <a:xfrm>
            <a:off x="683568" y="260648"/>
            <a:ext cx="8136904" cy="1143000"/>
          </a:xfrm>
          <a:ln w="38100">
            <a:solidFill>
              <a:schemeClr val="accent1"/>
            </a:solidFill>
          </a:ln>
        </p:spPr>
        <p:txBody>
          <a:bodyPr/>
          <a:lstStyle/>
          <a:p>
            <a:pPr algn="l"/>
            <a:r>
              <a:rPr lang="ja-JP" altLang="en-US" b="1" dirty="0" smtClean="0">
                <a:solidFill>
                  <a:srgbClr val="002060"/>
                </a:solidFill>
                <a:effectLst>
                  <a:outerShdw blurRad="38100" dist="38100" dir="2700000" algn="tl">
                    <a:srgbClr val="000000">
                      <a:alpha val="43137"/>
                    </a:srgbClr>
                  </a:outerShdw>
                </a:effectLst>
              </a:rPr>
              <a:t>①</a:t>
            </a:r>
            <a:r>
              <a:rPr lang="ja-JP" altLang="ja-JP" b="1" dirty="0" smtClean="0">
                <a:solidFill>
                  <a:srgbClr val="002060"/>
                </a:solidFill>
                <a:effectLst>
                  <a:outerShdw blurRad="38100" dist="38100" dir="2700000" algn="tl">
                    <a:srgbClr val="000000">
                      <a:alpha val="43137"/>
                    </a:srgbClr>
                  </a:outerShdw>
                </a:effectLst>
              </a:rPr>
              <a:t>医科、介護との連携調整業務</a:t>
            </a:r>
            <a:endParaRPr kumimoji="1" lang="ja-JP" altLang="en-US" b="1" dirty="0">
              <a:solidFill>
                <a:srgbClr val="002060"/>
              </a:solidFill>
              <a:effectLst>
                <a:outerShdw blurRad="38100" dist="38100" dir="2700000" algn="tl">
                  <a:srgbClr val="000000">
                    <a:alpha val="43137"/>
                  </a:srgbClr>
                </a:outerShdw>
              </a:effectLst>
            </a:endParaRPr>
          </a:p>
        </p:txBody>
      </p:sp>
      <p:sp>
        <p:nvSpPr>
          <p:cNvPr id="4" name="スライド番号プレースホルダ 3"/>
          <p:cNvSpPr>
            <a:spLocks noGrp="1"/>
          </p:cNvSpPr>
          <p:nvPr>
            <p:ph type="sldNum" sz="quarter" idx="12"/>
          </p:nvPr>
        </p:nvSpPr>
        <p:spPr/>
        <p:txBody>
          <a:bodyPr/>
          <a:lstStyle/>
          <a:p>
            <a:pPr>
              <a:defRPr/>
            </a:pPr>
            <a:fld id="{F5F6B881-BF1E-4C75-B55D-49B42E389C16}" type="slidenum">
              <a:rPr lang="ja-JP" altLang="en-US" sz="2400" smtClean="0">
                <a:solidFill>
                  <a:schemeClr val="tx1"/>
                </a:solidFill>
              </a:rPr>
              <a:pPr>
                <a:defRPr/>
              </a:pPr>
              <a:t>4</a:t>
            </a:fld>
            <a:endParaRPr lang="ja-JP" altLang="en-US" sz="2400" dirty="0">
              <a:solidFill>
                <a:schemeClr val="tx1"/>
              </a:solidFill>
            </a:endParaRPr>
          </a:p>
        </p:txBody>
      </p:sp>
      <p:graphicFrame>
        <p:nvGraphicFramePr>
          <p:cNvPr id="6" name="コンテンツ プレースホルダ 4"/>
          <p:cNvGraphicFramePr>
            <a:graphicFrameLocks/>
          </p:cNvGraphicFramePr>
          <p:nvPr/>
        </p:nvGraphicFramePr>
        <p:xfrm>
          <a:off x="4488632" y="1556792"/>
          <a:ext cx="4655368"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タイトル 1"/>
          <p:cNvSpPr txBox="1">
            <a:spLocks/>
          </p:cNvSpPr>
          <p:nvPr/>
        </p:nvSpPr>
        <p:spPr bwMode="auto">
          <a:xfrm>
            <a:off x="4499992" y="476672"/>
            <a:ext cx="4644008" cy="1143000"/>
          </a:xfrm>
          <a:prstGeom prst="rect">
            <a:avLst/>
          </a:prstGeom>
          <a:solidFill>
            <a:srgbClr val="FFFF9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在宅ケアの会</a:t>
            </a:r>
            <a:endParaRPr kumimoji="1" lang="ja-JP" alt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9" name="円/楕円 8"/>
          <p:cNvSpPr/>
          <p:nvPr/>
        </p:nvSpPr>
        <p:spPr>
          <a:xfrm>
            <a:off x="6156176" y="3501008"/>
            <a:ext cx="1440160"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介護を必要とする人</a:t>
            </a:r>
            <a:endParaRPr lang="ja-JP" altLang="en-US" b="1" dirty="0">
              <a:solidFill>
                <a:schemeClr val="tx1"/>
              </a:solidFill>
            </a:endParaRPr>
          </a:p>
        </p:txBody>
      </p:sp>
    </p:spTree>
    <p:custDataLst>
      <p:tags r:id="rId1"/>
    </p:custDataLst>
  </p:cSld>
  <p:clrMapOvr>
    <a:masterClrMapping/>
  </p:clrMapOvr>
  <p:transition advTm="608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2F14FA"/>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3">
                                            <p:txEl>
                                              <p:pRg st="0" end="0"/>
                                            </p:txEl>
                                          </p:spTgt>
                                        </p:tgtEl>
                                        <p:attrNameLst>
                                          <p:attrName>style.color</p:attrName>
                                        </p:attrNameLst>
                                      </p:cBhvr>
                                      <p:to>
                                        <a:schemeClr val="tx1"/>
                                      </p:to>
                                    </p:animClr>
                                  </p:childTnLst>
                                </p:cTn>
                              </p:par>
                              <p:par>
                                <p:cTn id="11" presetID="3" presetClass="emph" presetSubtype="2" fill="hold" nodeType="withEffect">
                                  <p:stCondLst>
                                    <p:cond delay="0"/>
                                  </p:stCondLst>
                                  <p:childTnLst>
                                    <p:animClr clrSpc="rgb" dir="cw">
                                      <p:cBhvr override="childStyle">
                                        <p:cTn id="12" dur="500" fill="hold"/>
                                        <p:tgtEl>
                                          <p:spTgt spid="3">
                                            <p:txEl>
                                              <p:pRg st="1" end="1"/>
                                            </p:txEl>
                                          </p:spTgt>
                                        </p:tgtEl>
                                        <p:attrNameLst>
                                          <p:attrName>style.color</p:attrName>
                                        </p:attrNameLst>
                                      </p:cBhvr>
                                      <p:to>
                                        <a:srgbClr val="2F14FA"/>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500" fill="hold"/>
                                        <p:tgtEl>
                                          <p:spTgt spid="3">
                                            <p:txEl>
                                              <p:pRg st="2" end="2"/>
                                            </p:txEl>
                                          </p:spTgt>
                                        </p:tgtEl>
                                        <p:attrNameLst>
                                          <p:attrName>style.color</p:attrName>
                                        </p:attrNameLst>
                                      </p:cBhvr>
                                      <p:to>
                                        <a:srgbClr val="2F14FA"/>
                                      </p:to>
                                    </p:animClr>
                                  </p:childTnLst>
                                </p:cTn>
                              </p:par>
                              <p:par>
                                <p:cTn id="17" presetID="3" presetClass="emph" presetSubtype="2" fill="hold" nodeType="withEffect">
                                  <p:stCondLst>
                                    <p:cond delay="0"/>
                                  </p:stCondLst>
                                  <p:childTnLst>
                                    <p:animClr clrSpc="rgb" dir="cw">
                                      <p:cBhvr override="childStyle">
                                        <p:cTn id="18" dur="500" fill="hold"/>
                                        <p:tgtEl>
                                          <p:spTgt spid="3">
                                            <p:txEl>
                                              <p:pRg st="3" end="3"/>
                                            </p:txEl>
                                          </p:spTgt>
                                        </p:tgtEl>
                                        <p:attrNameLst>
                                          <p:attrName>style.color</p:attrName>
                                        </p:attrNameLst>
                                      </p:cBhvr>
                                      <p:to>
                                        <a:srgbClr val="2F14FA"/>
                                      </p:to>
                                    </p:animClr>
                                  </p:childTnLst>
                                </p:cTn>
                              </p:par>
                              <p:par>
                                <p:cTn id="19" presetID="3" presetClass="emph" presetSubtype="2" fill="hold" nodeType="withEffect">
                                  <p:stCondLst>
                                    <p:cond delay="0"/>
                                  </p:stCondLst>
                                  <p:childTnLst>
                                    <p:animClr clrSpc="rgb" dir="cw">
                                      <p:cBhvr override="childStyle">
                                        <p:cTn id="20" dur="500" fill="hold"/>
                                        <p:tgtEl>
                                          <p:spTgt spid="3">
                                            <p:txEl>
                                              <p:pRg st="1" end="1"/>
                                            </p:txEl>
                                          </p:spTgt>
                                        </p:tgtEl>
                                        <p:attrNameLst>
                                          <p:attrName>style.color</p:attrName>
                                        </p:attrNameLst>
                                      </p:cBhvr>
                                      <p:to>
                                        <a:schemeClr val="tx1"/>
                                      </p:to>
                                    </p:animClr>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par>
                          <p:cTn id="29" fill="hold">
                            <p:stCondLst>
                              <p:cond delay="2000"/>
                            </p:stCondLst>
                            <p:childTnLst>
                              <p:par>
                                <p:cTn id="30" presetID="26"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80">
                                          <p:stCondLst>
                                            <p:cond delay="0"/>
                                          </p:stCondLst>
                                        </p:cTn>
                                        <p:tgtEl>
                                          <p:spTgt spid="9"/>
                                        </p:tgtEl>
                                      </p:cBhvr>
                                    </p:animEffect>
                                    <p:anim calcmode="lin" valueType="num">
                                      <p:cBhvr>
                                        <p:cTn id="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8" dur="26">
                                          <p:stCondLst>
                                            <p:cond delay="650"/>
                                          </p:stCondLst>
                                        </p:cTn>
                                        <p:tgtEl>
                                          <p:spTgt spid="9"/>
                                        </p:tgtEl>
                                      </p:cBhvr>
                                      <p:to x="100000" y="60000"/>
                                    </p:animScale>
                                    <p:animScale>
                                      <p:cBhvr>
                                        <p:cTn id="39" dur="166" decel="50000">
                                          <p:stCondLst>
                                            <p:cond delay="67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5" presetClass="exit" presetSubtype="10" fill="hold" grpId="2" nodeType="withEffect">
                                  <p:stCondLst>
                                    <p:cond delay="0"/>
                                  </p:stCondLst>
                                  <p:childTnLst>
                                    <p:animEffect transition="out" filter="checkerboard(across)">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3" presetClass="emph" presetSubtype="2" fill="hold" nodeType="withEffect">
                                  <p:stCondLst>
                                    <p:cond delay="0"/>
                                  </p:stCondLst>
                                  <p:childTnLst>
                                    <p:animClr clrSpc="rgb" dir="cw">
                                      <p:cBhvr override="childStyle">
                                        <p:cTn id="55" dur="500" fill="hold"/>
                                        <p:tgtEl>
                                          <p:spTgt spid="3">
                                            <p:txEl>
                                              <p:pRg st="2" end="2"/>
                                            </p:txEl>
                                          </p:spTgt>
                                        </p:tgtEl>
                                        <p:attrNameLst>
                                          <p:attrName>style.color</p:attrName>
                                        </p:attrNameLst>
                                      </p:cBhvr>
                                      <p:to>
                                        <a:schemeClr val="tx1"/>
                                      </p:to>
                                    </p:animClr>
                                  </p:childTnLst>
                                </p:cTn>
                              </p:par>
                              <p:par>
                                <p:cTn id="56" presetID="3" presetClass="emph" presetSubtype="2" fill="hold" nodeType="withEffect">
                                  <p:stCondLst>
                                    <p:cond delay="0"/>
                                  </p:stCondLst>
                                  <p:childTnLst>
                                    <p:animClr clrSpc="rgb" dir="cw">
                                      <p:cBhvr override="childStyle">
                                        <p:cTn id="57" dur="500" fill="hold"/>
                                        <p:tgtEl>
                                          <p:spTgt spid="3">
                                            <p:txEl>
                                              <p:pRg st="3" end="3"/>
                                            </p:txEl>
                                          </p:spTgt>
                                        </p:tgtEl>
                                        <p:attrNameLst>
                                          <p:attrName>style.color</p:attrName>
                                        </p:attrNameLst>
                                      </p:cBhvr>
                                      <p:to>
                                        <a:schemeClr val="tx1"/>
                                      </p:to>
                                    </p:animClr>
                                  </p:childTnLst>
                                </p:cTn>
                              </p:par>
                              <p:par>
                                <p:cTn id="58" presetID="3" presetClass="emph" presetSubtype="2" fill="hold" nodeType="withEffect">
                                  <p:stCondLst>
                                    <p:cond delay="0"/>
                                  </p:stCondLst>
                                  <p:childTnLst>
                                    <p:animClr clrSpc="rgb" dir="cw">
                                      <p:cBhvr override="childStyle">
                                        <p:cTn id="59" dur="500" fill="hold"/>
                                        <p:tgtEl>
                                          <p:spTgt spid="3">
                                            <p:txEl>
                                              <p:pRg st="4" end="4"/>
                                            </p:txEl>
                                          </p:spTgt>
                                        </p:tgtEl>
                                        <p:attrNameLst>
                                          <p:attrName>style.color</p:attrName>
                                        </p:attrNameLst>
                                      </p:cBhvr>
                                      <p:to>
                                        <a:srgbClr val="2F14FA"/>
                                      </p:to>
                                    </p:animClr>
                                  </p:childTnLst>
                                </p:cTn>
                              </p:par>
                              <p:par>
                                <p:cTn id="60" presetID="3" presetClass="exit" presetSubtype="10" fill="hold" grpId="1" nodeType="withEffect">
                                  <p:stCondLst>
                                    <p:cond delay="0"/>
                                  </p:stCondLst>
                                  <p:childTnLst>
                                    <p:animEffect transition="out" filter="blinds(horizontal)">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2">
        <p:bldAsOne/>
      </p:bldGraphic>
      <p:bldP spid="7"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形吹き出し 13"/>
          <p:cNvSpPr/>
          <p:nvPr/>
        </p:nvSpPr>
        <p:spPr>
          <a:xfrm>
            <a:off x="971600" y="4797152"/>
            <a:ext cx="3168352" cy="936104"/>
          </a:xfrm>
          <a:prstGeom prst="wedgeEllipseCallout">
            <a:avLst>
              <a:gd name="adj1" fmla="val 47289"/>
              <a:gd name="adj2" fmla="val 94320"/>
            </a:avLst>
          </a:prstGeom>
          <a:solidFill>
            <a:srgbClr val="E886DC"/>
          </a:solidFill>
          <a:ln>
            <a:solidFill>
              <a:srgbClr val="E88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002060"/>
                </a:solidFill>
                <a:effectLst>
                  <a:outerShdw blurRad="38100" dist="38100" dir="2700000" algn="tl">
                    <a:srgbClr val="000000">
                      <a:alpha val="43137"/>
                    </a:srgbClr>
                  </a:outerShdw>
                </a:effectLst>
              </a:rPr>
              <a:t>知的障害者施設</a:t>
            </a:r>
            <a:endParaRPr lang="en-US" altLang="ja-JP" b="1" dirty="0" smtClean="0">
              <a:solidFill>
                <a:srgbClr val="002060"/>
              </a:solidFill>
              <a:effectLst>
                <a:outerShdw blurRad="38100" dist="38100" dir="2700000" algn="tl">
                  <a:srgbClr val="000000">
                    <a:alpha val="43137"/>
                  </a:srgbClr>
                </a:outerShdw>
              </a:effectLst>
            </a:endParaRPr>
          </a:p>
          <a:p>
            <a:r>
              <a:rPr lang="ja-JP" altLang="en-US" b="1" dirty="0" smtClean="0">
                <a:solidFill>
                  <a:srgbClr val="002060"/>
                </a:solidFill>
                <a:effectLst>
                  <a:outerShdw blurRad="38100" dist="38100" dir="2700000" algn="tl">
                    <a:srgbClr val="000000">
                      <a:alpha val="43137"/>
                    </a:srgbClr>
                  </a:outerShdw>
                </a:effectLst>
              </a:rPr>
              <a:t>歯科保健指導</a:t>
            </a:r>
            <a:endParaRPr lang="ja-JP" altLang="en-US" b="1" dirty="0">
              <a:solidFill>
                <a:srgbClr val="002060"/>
              </a:solidFill>
              <a:effectLst>
                <a:outerShdw blurRad="38100" dist="38100" dir="2700000" algn="tl">
                  <a:srgbClr val="000000">
                    <a:alpha val="43137"/>
                  </a:srgbClr>
                </a:outerShdw>
              </a:effectLst>
            </a:endParaRPr>
          </a:p>
        </p:txBody>
      </p:sp>
      <p:sp>
        <p:nvSpPr>
          <p:cNvPr id="13" name="円形吹き出し 12"/>
          <p:cNvSpPr/>
          <p:nvPr/>
        </p:nvSpPr>
        <p:spPr>
          <a:xfrm>
            <a:off x="5436096" y="1124744"/>
            <a:ext cx="3168352" cy="936104"/>
          </a:xfrm>
          <a:prstGeom prst="wedgeEllipseCallout">
            <a:avLst>
              <a:gd name="adj1" fmla="val -56312"/>
              <a:gd name="adj2" fmla="val 84505"/>
            </a:avLst>
          </a:prstGeom>
          <a:solidFill>
            <a:srgbClr val="E886DC"/>
          </a:solidFill>
          <a:ln>
            <a:solidFill>
              <a:srgbClr val="E88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002060"/>
                </a:solidFill>
                <a:effectLst>
                  <a:outerShdw blurRad="38100" dist="38100" dir="2700000" algn="tl">
                    <a:srgbClr val="000000">
                      <a:alpha val="43137"/>
                    </a:srgbClr>
                  </a:outerShdw>
                </a:effectLst>
              </a:rPr>
              <a:t>特別養護老人ホーム</a:t>
            </a:r>
            <a:endParaRPr lang="en-US" altLang="ja-JP" b="1" dirty="0" smtClean="0">
              <a:solidFill>
                <a:srgbClr val="002060"/>
              </a:solidFill>
              <a:effectLst>
                <a:outerShdw blurRad="38100" dist="38100" dir="2700000" algn="tl">
                  <a:srgbClr val="000000">
                    <a:alpha val="43137"/>
                  </a:srgbClr>
                </a:outerShdw>
              </a:effectLst>
            </a:endParaRPr>
          </a:p>
          <a:p>
            <a:r>
              <a:rPr lang="ja-JP" altLang="en-US" b="1" dirty="0" smtClean="0">
                <a:solidFill>
                  <a:srgbClr val="002060"/>
                </a:solidFill>
                <a:effectLst>
                  <a:outerShdw blurRad="38100" dist="38100" dir="2700000" algn="tl">
                    <a:srgbClr val="000000">
                      <a:alpha val="43137"/>
                    </a:srgbClr>
                  </a:outerShdw>
                </a:effectLst>
              </a:rPr>
              <a:t>歯科保健指導</a:t>
            </a:r>
            <a:endParaRPr lang="ja-JP" altLang="en-US" b="1" dirty="0">
              <a:solidFill>
                <a:srgbClr val="002060"/>
              </a:solidFill>
              <a:effectLst>
                <a:outerShdw blurRad="38100" dist="38100" dir="2700000" algn="tl">
                  <a:srgbClr val="000000">
                    <a:alpha val="43137"/>
                  </a:srgbClr>
                </a:outerShdw>
              </a:effectLst>
            </a:endParaRPr>
          </a:p>
        </p:txBody>
      </p:sp>
      <p:pic>
        <p:nvPicPr>
          <p:cNvPr id="12292" name="Picture 2052" descr="P3170035"/>
          <p:cNvPicPr>
            <a:picLocks noChangeAspect="1" noChangeArrowheads="1"/>
          </p:cNvPicPr>
          <p:nvPr/>
        </p:nvPicPr>
        <p:blipFill>
          <a:blip r:embed="rId5" cstate="print"/>
          <a:srcRect/>
          <a:stretch>
            <a:fillRect/>
          </a:stretch>
        </p:blipFill>
        <p:spPr bwMode="auto">
          <a:xfrm>
            <a:off x="4355976" y="3571954"/>
            <a:ext cx="4392488" cy="3286046"/>
          </a:xfrm>
          <a:prstGeom prst="rect">
            <a:avLst/>
          </a:prstGeom>
          <a:noFill/>
          <a:ln w="9525">
            <a:noFill/>
            <a:miter lim="800000"/>
            <a:headEnd/>
            <a:tailEnd/>
          </a:ln>
        </p:spPr>
      </p:pic>
      <p:pic>
        <p:nvPicPr>
          <p:cNvPr id="12290" name="Picture 2050" descr="17年三師会忘年会 077"/>
          <p:cNvPicPr>
            <a:picLocks noChangeAspect="1" noChangeArrowheads="1"/>
          </p:cNvPicPr>
          <p:nvPr/>
        </p:nvPicPr>
        <p:blipFill>
          <a:blip r:embed="rId6" cstate="print"/>
          <a:srcRect/>
          <a:stretch>
            <a:fillRect/>
          </a:stretch>
        </p:blipFill>
        <p:spPr bwMode="auto">
          <a:xfrm>
            <a:off x="395536" y="764704"/>
            <a:ext cx="4536504" cy="3393977"/>
          </a:xfrm>
          <a:prstGeom prst="rect">
            <a:avLst/>
          </a:prstGeom>
          <a:noFill/>
          <a:ln w="9525">
            <a:noFill/>
            <a:miter lim="800000"/>
            <a:headEnd/>
            <a:tailEnd/>
          </a:ln>
        </p:spPr>
      </p:pic>
      <p:pic>
        <p:nvPicPr>
          <p:cNvPr id="12293" name="Picture 2053" descr="2003年02月20日_P2200043"/>
          <p:cNvPicPr>
            <a:picLocks noChangeAspect="1" noChangeArrowheads="1"/>
          </p:cNvPicPr>
          <p:nvPr/>
        </p:nvPicPr>
        <p:blipFill>
          <a:blip r:embed="rId7" cstate="print"/>
          <a:srcRect/>
          <a:stretch>
            <a:fillRect/>
          </a:stretch>
        </p:blipFill>
        <p:spPr bwMode="auto">
          <a:xfrm>
            <a:off x="395536" y="764704"/>
            <a:ext cx="8424936" cy="6304935"/>
          </a:xfrm>
          <a:prstGeom prst="rect">
            <a:avLst/>
          </a:prstGeom>
          <a:noFill/>
          <a:ln w="9525">
            <a:noFill/>
            <a:miter lim="800000"/>
            <a:headEnd/>
            <a:tailEnd/>
          </a:ln>
        </p:spPr>
      </p:pic>
      <p:sp>
        <p:nvSpPr>
          <p:cNvPr id="12294" name="Rectangle 2054"/>
          <p:cNvSpPr>
            <a:spLocks noGrp="1" noChangeArrowheads="1"/>
          </p:cNvSpPr>
          <p:nvPr>
            <p:ph type="title"/>
          </p:nvPr>
        </p:nvSpPr>
        <p:spPr>
          <a:xfrm>
            <a:off x="250825" y="188913"/>
            <a:ext cx="8207375" cy="633412"/>
          </a:xfrm>
        </p:spPr>
        <p:txBody>
          <a:bodyPr/>
          <a:lstStyle/>
          <a:p>
            <a:pPr eaLnBrk="1" hangingPunct="1"/>
            <a:r>
              <a:rPr lang="ja-JP" altLang="en-US" sz="4000" b="1" dirty="0" smtClean="0">
                <a:solidFill>
                  <a:srgbClr val="002060"/>
                </a:solidFill>
                <a:effectLst>
                  <a:outerShdw blurRad="38100" dist="38100" dir="2700000" algn="tl">
                    <a:srgbClr val="000000">
                      <a:alpha val="43137"/>
                    </a:srgbClr>
                  </a:outerShdw>
                </a:effectLst>
              </a:rPr>
              <a:t>施設での健診及び口腔ケア</a:t>
            </a:r>
          </a:p>
        </p:txBody>
      </p:sp>
      <p:sp>
        <p:nvSpPr>
          <p:cNvPr id="7" name="スライド番号プレースホルダ 6"/>
          <p:cNvSpPr>
            <a:spLocks noGrp="1"/>
          </p:cNvSpPr>
          <p:nvPr>
            <p:ph type="sldNum" sz="quarter" idx="12"/>
          </p:nvPr>
        </p:nvSpPr>
        <p:spPr/>
        <p:txBody>
          <a:bodyPr/>
          <a:lstStyle/>
          <a:p>
            <a:pPr>
              <a:defRPr/>
            </a:pPr>
            <a:fld id="{FD511358-56A5-40F7-B1D1-70C949972315}" type="slidenum">
              <a:rPr lang="ja-JP" altLang="en-US" sz="2400" smtClean="0">
                <a:solidFill>
                  <a:schemeClr val="tx1"/>
                </a:solidFill>
              </a:rPr>
              <a:pPr>
                <a:defRPr/>
              </a:pPr>
              <a:t>5</a:t>
            </a:fld>
            <a:endParaRPr lang="ja-JP" altLang="en-US" sz="2400" dirty="0">
              <a:solidFill>
                <a:schemeClr val="tx1"/>
              </a:solidFill>
            </a:endParaRPr>
          </a:p>
        </p:txBody>
      </p:sp>
      <p:sp>
        <p:nvSpPr>
          <p:cNvPr id="10" name="テキスト ボックス 9"/>
          <p:cNvSpPr txBox="1"/>
          <p:nvPr/>
        </p:nvSpPr>
        <p:spPr>
          <a:xfrm>
            <a:off x="7668344" y="332656"/>
            <a:ext cx="1224136" cy="369332"/>
          </a:xfrm>
          <a:prstGeom prst="rect">
            <a:avLst/>
          </a:prstGeom>
          <a:solidFill>
            <a:srgbClr val="03EDE2"/>
          </a:solidFill>
        </p:spPr>
        <p:txBody>
          <a:bodyPr wrap="square" rtlCol="0">
            <a:spAutoFit/>
          </a:bodyPr>
          <a:lstStyle/>
          <a:p>
            <a:r>
              <a:rPr lang="ja-JP" altLang="en-US" b="1" dirty="0" smtClean="0"/>
              <a:t>実施回数</a:t>
            </a:r>
            <a:endParaRPr kumimoji="1" lang="ja-JP" altLang="en-US" b="1" dirty="0"/>
          </a:p>
        </p:txBody>
      </p:sp>
      <p:pic>
        <p:nvPicPr>
          <p:cNvPr id="12291" name="Picture 2051" descr="17年三師会忘年会 074"/>
          <p:cNvPicPr>
            <a:picLocks noChangeAspect="1" noChangeArrowheads="1"/>
          </p:cNvPicPr>
          <p:nvPr/>
        </p:nvPicPr>
        <p:blipFill>
          <a:blip r:embed="rId8" cstate="print"/>
          <a:srcRect/>
          <a:stretch>
            <a:fillRect/>
          </a:stretch>
        </p:blipFill>
        <p:spPr bwMode="auto">
          <a:xfrm>
            <a:off x="179512" y="764704"/>
            <a:ext cx="8759499" cy="6552728"/>
          </a:xfrm>
          <a:prstGeom prst="rect">
            <a:avLst/>
          </a:prstGeom>
          <a:noFill/>
          <a:ln w="9525">
            <a:noFill/>
            <a:miter lim="800000"/>
            <a:headEnd/>
            <a:tailEnd/>
          </a:ln>
        </p:spPr>
      </p:pic>
      <p:graphicFrame>
        <p:nvGraphicFramePr>
          <p:cNvPr id="267265" name="Object 1" descr="セーム皮"/>
          <p:cNvGraphicFramePr>
            <a:graphicFrameLocks noChangeAspect="1"/>
          </p:cNvGraphicFramePr>
          <p:nvPr/>
        </p:nvGraphicFramePr>
        <p:xfrm>
          <a:off x="0" y="764704"/>
          <a:ext cx="9144001" cy="6093296"/>
        </p:xfrm>
        <a:graphic>
          <a:graphicData uri="http://schemas.openxmlformats.org/presentationml/2006/ole">
            <mc:AlternateContent xmlns:mc="http://schemas.openxmlformats.org/markup-compatibility/2006">
              <mc:Choice xmlns:v="urn:schemas-microsoft-com:vml" Requires="v">
                <p:oleObj spid="_x0000_s267266" name="Worksheet" r:id="rId10" imgW="7162881" imgH="2086047" progId="Excel.Sheet.8">
                  <p:embed/>
                </p:oleObj>
              </mc:Choice>
              <mc:Fallback>
                <p:oleObj name="Worksheet" r:id="rId10" imgW="7162881" imgH="2086047" progId="Excel.Sheet.8">
                  <p:embed/>
                  <p:pic>
                    <p:nvPicPr>
                      <p:cNvPr id="0" name="Picture 1" descr="セーム皮"/>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764704"/>
                        <a:ext cx="9144001" cy="6093296"/>
                      </a:xfrm>
                      <a:prstGeom prst="rect">
                        <a:avLst/>
                      </a:prstGeom>
                      <a:solidFill>
                        <a:srgbClr val="8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テキスト ボックス 8"/>
          <p:cNvSpPr txBox="1"/>
          <p:nvPr/>
        </p:nvSpPr>
        <p:spPr>
          <a:xfrm>
            <a:off x="0" y="2996952"/>
            <a:ext cx="9144000" cy="1754326"/>
          </a:xfrm>
          <a:prstGeom prst="rect">
            <a:avLst/>
          </a:prstGeom>
          <a:solidFill>
            <a:srgbClr val="F4F6A0"/>
          </a:solidFill>
        </p:spPr>
        <p:txBody>
          <a:bodyPr wrap="square" rtlCol="0">
            <a:spAutoFit/>
          </a:bodyPr>
          <a:lstStyle/>
          <a:p>
            <a:r>
              <a:rPr kumimoji="1" lang="ja-JP" altLang="en-US" sz="5400" b="1" dirty="0" smtClean="0">
                <a:solidFill>
                  <a:srgbClr val="FF0000"/>
                </a:solidFill>
                <a:effectLst>
                  <a:outerShdw blurRad="38100" dist="38100" dir="2700000" algn="tl">
                    <a:srgbClr val="000000">
                      <a:alpha val="43137"/>
                    </a:srgbClr>
                  </a:outerShdw>
                </a:effectLst>
              </a:rPr>
              <a:t>口臭の減少</a:t>
            </a:r>
            <a:endParaRPr kumimoji="1" lang="en-US" altLang="ja-JP" sz="5400" b="1" dirty="0" smtClean="0">
              <a:solidFill>
                <a:srgbClr val="FF0000"/>
              </a:solidFill>
              <a:effectLst>
                <a:outerShdw blurRad="38100" dist="38100" dir="2700000" algn="tl">
                  <a:srgbClr val="000000">
                    <a:alpha val="43137"/>
                  </a:srgbClr>
                </a:outerShdw>
              </a:effectLst>
            </a:endParaRPr>
          </a:p>
          <a:p>
            <a:r>
              <a:rPr kumimoji="1" lang="ja-JP" altLang="en-US" sz="5400" b="1" dirty="0" smtClean="0">
                <a:solidFill>
                  <a:srgbClr val="FF0000"/>
                </a:solidFill>
                <a:effectLst>
                  <a:outerShdw blurRad="38100" dist="38100" dir="2700000" algn="tl">
                    <a:srgbClr val="000000">
                      <a:alpha val="43137"/>
                    </a:srgbClr>
                  </a:outerShdw>
                </a:effectLst>
              </a:rPr>
              <a:t>インフルエンザ発症の減少</a:t>
            </a:r>
            <a:endParaRPr kumimoji="1" lang="ja-JP" altLang="en-US" sz="5400" b="1" dirty="0">
              <a:solidFill>
                <a:srgbClr val="FF0000"/>
              </a:solidFill>
              <a:effectLst>
                <a:outerShdw blurRad="38100" dist="38100" dir="2700000" algn="tl">
                  <a:srgbClr val="000000">
                    <a:alpha val="43137"/>
                  </a:srgbClr>
                </a:outerShdw>
              </a:effectLst>
            </a:endParaRPr>
          </a:p>
        </p:txBody>
      </p:sp>
    </p:spTree>
    <p:custDataLst>
      <p:tags r:id="rId2"/>
    </p:custDataLst>
  </p:cSld>
  <p:clrMapOvr>
    <a:masterClrMapping/>
  </p:clrMapOvr>
  <p:transition advTm="952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3"/>
                                        </p:tgtEl>
                                      </p:cBhvr>
                                    </p:animEffect>
                                  </p:childTnLst>
                                </p:cTn>
                              </p:par>
                              <p:par>
                                <p:cTn id="18" presetID="3" presetClass="entr" presetSubtype="10" fill="hold" nodeType="withEffect">
                                  <p:stCondLst>
                                    <p:cond delay="0"/>
                                  </p:stCondLst>
                                  <p:childTnLst>
                                    <p:set>
                                      <p:cBhvr>
                                        <p:cTn id="19" dur="1" fill="hold">
                                          <p:stCondLst>
                                            <p:cond delay="0"/>
                                          </p:stCondLst>
                                        </p:cTn>
                                        <p:tgtEl>
                                          <p:spTgt spid="12292"/>
                                        </p:tgtEl>
                                        <p:attrNameLst>
                                          <p:attrName>style.visibility</p:attrName>
                                        </p:attrNameLst>
                                      </p:cBhvr>
                                      <p:to>
                                        <p:strVal val="visible"/>
                                      </p:to>
                                    </p:set>
                                    <p:animEffect transition="in" filter="blinds(horizontal)">
                                      <p:cBhvr>
                                        <p:cTn id="20" dur="500"/>
                                        <p:tgtEl>
                                          <p:spTgt spid="12292"/>
                                        </p:tgtEl>
                                      </p:cBhvr>
                                    </p:animEffect>
                                  </p:childTnLst>
                                </p:cTn>
                              </p:par>
                              <p:par>
                                <p:cTn id="21" presetID="2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6" dur="1000" fill="hold"/>
                                        <p:tgtEl>
                                          <p:spTgt spid="14"/>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2293"/>
                                        </p:tgtEl>
                                        <p:attrNameLst>
                                          <p:attrName>style.visibility</p:attrName>
                                        </p:attrNameLst>
                                      </p:cBhvr>
                                      <p:to>
                                        <p:strVal val="visible"/>
                                      </p:to>
                                    </p:set>
                                    <p:anim calcmode="lin" valueType="num">
                                      <p:cBhvr>
                                        <p:cTn id="35" dur="1000" fill="hold"/>
                                        <p:tgtEl>
                                          <p:spTgt spid="12293"/>
                                        </p:tgtEl>
                                        <p:attrNameLst>
                                          <p:attrName>ppt_x</p:attrName>
                                        </p:attrNameLst>
                                      </p:cBhvr>
                                      <p:tavLst>
                                        <p:tav tm="0">
                                          <p:val>
                                            <p:strVal val="#ppt_x-.2"/>
                                          </p:val>
                                        </p:tav>
                                        <p:tav tm="100000">
                                          <p:val>
                                            <p:strVal val="#ppt_x"/>
                                          </p:val>
                                        </p:tav>
                                      </p:tavLst>
                                    </p:anim>
                                    <p:anim calcmode="lin" valueType="num">
                                      <p:cBhvr>
                                        <p:cTn id="36" dur="1000" fill="hold"/>
                                        <p:tgtEl>
                                          <p:spTgt spid="1229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229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291"/>
                                        </p:tgtEl>
                                        <p:attrNameLst>
                                          <p:attrName>style.visibility</p:attrName>
                                        </p:attrNameLst>
                                      </p:cBhvr>
                                      <p:to>
                                        <p:strVal val="visible"/>
                                      </p:to>
                                    </p:set>
                                    <p:anim calcmode="lin" valueType="num">
                                      <p:cBhvr additive="base">
                                        <p:cTn id="42" dur="500" fill="hold"/>
                                        <p:tgtEl>
                                          <p:spTgt spid="12291"/>
                                        </p:tgtEl>
                                        <p:attrNameLst>
                                          <p:attrName>ppt_x</p:attrName>
                                        </p:attrNameLst>
                                      </p:cBhvr>
                                      <p:tavLst>
                                        <p:tav tm="0">
                                          <p:val>
                                            <p:strVal val="#ppt_x"/>
                                          </p:val>
                                        </p:tav>
                                        <p:tav tm="100000">
                                          <p:val>
                                            <p:strVal val="#ppt_x"/>
                                          </p:val>
                                        </p:tav>
                                      </p:tavLst>
                                    </p:anim>
                                    <p:anim calcmode="lin" valueType="num">
                                      <p:cBhvr additive="base">
                                        <p:cTn id="43"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67265"/>
                                        </p:tgtEl>
                                        <p:attrNameLst>
                                          <p:attrName>style.visibility</p:attrName>
                                        </p:attrNameLst>
                                      </p:cBhvr>
                                      <p:to>
                                        <p:strVal val="visible"/>
                                      </p:to>
                                    </p:set>
                                    <p:animEffect transition="in" filter="circle(in)">
                                      <p:cBhvr>
                                        <p:cTn id="48" dur="2000"/>
                                        <p:tgtEl>
                                          <p:spTgt spid="267265"/>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ppt_x</p:attrName>
                                        </p:attrNameLst>
                                      </p:cBhvr>
                                      <p:tavLst>
                                        <p:tav tm="0">
                                          <p:val>
                                            <p:strVal val="#ppt_x-.2"/>
                                          </p:val>
                                        </p:tav>
                                        <p:tav tm="100000">
                                          <p:val>
                                            <p:strVal val="#ppt_x"/>
                                          </p:val>
                                        </p:tav>
                                      </p:tavLst>
                                    </p:anim>
                                    <p:anim calcmode="lin" valueType="num">
                                      <p:cBhvr>
                                        <p:cTn id="5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1" dur="1000" fill="hold"/>
                                        <p:tgtEl>
                                          <p:spTgt spid="9"/>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0"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88640"/>
            <a:ext cx="7272808" cy="1143000"/>
          </a:xfrm>
          <a:ln w="38100">
            <a:solidFill>
              <a:schemeClr val="accent1"/>
            </a:solidFill>
          </a:ln>
        </p:spPr>
        <p:txBody>
          <a:bodyPr/>
          <a:lstStyle/>
          <a:p>
            <a:pPr algn="l"/>
            <a:r>
              <a:rPr lang="ja-JP" altLang="en-US" b="1" dirty="0" smtClean="0">
                <a:solidFill>
                  <a:srgbClr val="002060"/>
                </a:solidFill>
                <a:effectLst>
                  <a:outerShdw blurRad="38100" dist="38100" dir="2700000" algn="tl">
                    <a:srgbClr val="000000">
                      <a:alpha val="43137"/>
                    </a:srgbClr>
                  </a:outerShdw>
                </a:effectLst>
              </a:rPr>
              <a:t>②</a:t>
            </a:r>
            <a:r>
              <a:rPr lang="ja-JP" altLang="ja-JP" b="1" dirty="0" smtClean="0">
                <a:solidFill>
                  <a:srgbClr val="002060"/>
                </a:solidFill>
                <a:effectLst>
                  <a:outerShdw blurRad="38100" dist="38100" dir="2700000" algn="tl">
                    <a:srgbClr val="000000">
                      <a:alpha val="43137"/>
                    </a:srgbClr>
                  </a:outerShdw>
                </a:effectLst>
              </a:rPr>
              <a:t>歯科診療所等の紹介業務</a:t>
            </a:r>
            <a:endParaRPr kumimoji="1" lang="ja-JP" altLang="en-US" b="1" dirty="0">
              <a:solidFill>
                <a:srgbClr val="002060"/>
              </a:solidFill>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a:xfrm>
            <a:off x="457200" y="1988840"/>
            <a:ext cx="8229600" cy="4137323"/>
          </a:xfrm>
        </p:spPr>
        <p:txBody>
          <a:bodyPr/>
          <a:lstStyle/>
          <a:p>
            <a:pPr lvl="0">
              <a:lnSpc>
                <a:spcPct val="150000"/>
              </a:lnSpc>
            </a:pPr>
            <a:r>
              <a:rPr lang="ja-JP" altLang="ja-JP" b="1" dirty="0" smtClean="0">
                <a:effectLst>
                  <a:outerShdw blurRad="38100" dist="38100" dir="2700000" algn="tl">
                    <a:srgbClr val="000000">
                      <a:alpha val="43137"/>
                    </a:srgbClr>
                  </a:outerShdw>
                </a:effectLst>
              </a:rPr>
              <a:t>歯科訪問診療協力歯科医院名簿作成</a:t>
            </a:r>
          </a:p>
          <a:p>
            <a:pPr lvl="0">
              <a:lnSpc>
                <a:spcPct val="150000"/>
              </a:lnSpc>
            </a:pPr>
            <a:r>
              <a:rPr lang="ja-JP" altLang="ja-JP" b="1" dirty="0" smtClean="0">
                <a:effectLst>
                  <a:outerShdw blurRad="38100" dist="38100" dir="2700000" algn="tl">
                    <a:srgbClr val="000000">
                      <a:alpha val="43137"/>
                    </a:srgbClr>
                  </a:outerShdw>
                </a:effectLst>
              </a:rPr>
              <a:t>紹介業務の</a:t>
            </a:r>
            <a:r>
              <a:rPr lang="ja-JP" altLang="en-US" b="1" dirty="0" smtClean="0">
                <a:effectLst>
                  <a:outerShdw blurRad="38100" dist="38100" dir="2700000" algn="tl">
                    <a:srgbClr val="000000">
                      <a:alpha val="43137"/>
                    </a:srgbClr>
                  </a:outerShdw>
                </a:effectLst>
              </a:rPr>
              <a:t>流れ</a:t>
            </a:r>
            <a:r>
              <a:rPr lang="ja-JP" altLang="ja-JP" b="1" dirty="0" smtClean="0">
                <a:effectLst>
                  <a:outerShdw blurRad="38100" dist="38100" dir="2700000" algn="tl">
                    <a:srgbClr val="000000">
                      <a:alpha val="43137"/>
                    </a:srgbClr>
                  </a:outerShdw>
                </a:effectLst>
              </a:rPr>
              <a:t>の作成　会員周知</a:t>
            </a:r>
            <a:endParaRPr lang="en-US" altLang="ja-JP" b="1" dirty="0" smtClean="0">
              <a:effectLst>
                <a:outerShdw blurRad="38100" dist="38100" dir="2700000" algn="tl">
                  <a:srgbClr val="000000">
                    <a:alpha val="43137"/>
                  </a:srgbClr>
                </a:outerShdw>
              </a:effectLst>
            </a:endParaRPr>
          </a:p>
          <a:p>
            <a:pPr>
              <a:lnSpc>
                <a:spcPct val="150000"/>
              </a:lnSpc>
            </a:pPr>
            <a:r>
              <a:rPr lang="ja-JP" altLang="ja-JP" b="1" dirty="0" smtClean="0">
                <a:effectLst>
                  <a:outerShdw blurRad="38100" dist="38100" dir="2700000" algn="tl">
                    <a:srgbClr val="000000">
                      <a:alpha val="43137"/>
                    </a:srgbClr>
                  </a:outerShdw>
                </a:effectLst>
              </a:rPr>
              <a:t>歯科医師の勉強会の開催</a:t>
            </a:r>
            <a:endParaRPr lang="en-US" altLang="ja-JP" b="1" dirty="0" smtClean="0">
              <a:effectLst>
                <a:outerShdw blurRad="38100" dist="38100" dir="2700000" algn="tl">
                  <a:srgbClr val="000000">
                    <a:alpha val="43137"/>
                  </a:srgbClr>
                </a:outerShdw>
              </a:effectLst>
            </a:endParaRPr>
          </a:p>
          <a:p>
            <a:pPr lvl="0">
              <a:lnSpc>
                <a:spcPct val="150000"/>
              </a:lnSpc>
            </a:pPr>
            <a:r>
              <a:rPr lang="ja-JP" altLang="ja-JP" b="1" dirty="0" smtClean="0">
                <a:effectLst>
                  <a:outerShdw blurRad="38100" dist="38100" dir="2700000" algn="tl">
                    <a:srgbClr val="000000">
                      <a:alpha val="43137"/>
                    </a:srgbClr>
                  </a:outerShdw>
                </a:effectLst>
              </a:rPr>
              <a:t>電話・窓口対応　記録用紙作成</a:t>
            </a:r>
            <a:endParaRPr lang="en-US" altLang="ja-JP" b="1" dirty="0" smtClean="0">
              <a:effectLst>
                <a:outerShdw blurRad="38100" dist="38100" dir="2700000" algn="tl">
                  <a:srgbClr val="000000">
                    <a:alpha val="43137"/>
                  </a:srgbClr>
                </a:outerShdw>
              </a:effectLst>
            </a:endParaRPr>
          </a:p>
          <a:p>
            <a:pPr lvl="0">
              <a:lnSpc>
                <a:spcPct val="150000"/>
              </a:lnSpc>
            </a:pPr>
            <a:r>
              <a:rPr lang="ja-JP" altLang="ja-JP" b="1" dirty="0" smtClean="0">
                <a:effectLst>
                  <a:outerShdw blurRad="38100" dist="38100" dir="2700000" algn="tl">
                    <a:srgbClr val="000000">
                      <a:alpha val="43137"/>
                    </a:srgbClr>
                  </a:outerShdw>
                </a:effectLst>
              </a:rPr>
              <a:t>状況把握　　</a:t>
            </a:r>
          </a:p>
          <a:p>
            <a:endParaRPr kumimoji="1" lang="ja-JP" altLang="en-US" b="1" dirty="0"/>
          </a:p>
        </p:txBody>
      </p:sp>
      <p:sp>
        <p:nvSpPr>
          <p:cNvPr id="4" name="スライド番号プレースホルダ 3"/>
          <p:cNvSpPr>
            <a:spLocks noGrp="1"/>
          </p:cNvSpPr>
          <p:nvPr>
            <p:ph type="sldNum" sz="quarter" idx="12"/>
          </p:nvPr>
        </p:nvSpPr>
        <p:spPr/>
        <p:txBody>
          <a:bodyPr/>
          <a:lstStyle/>
          <a:p>
            <a:pPr>
              <a:defRPr/>
            </a:pPr>
            <a:fld id="{F5F6B881-BF1E-4C75-B55D-49B42E389C16}" type="slidenum">
              <a:rPr lang="ja-JP" altLang="en-US" sz="2400" smtClean="0">
                <a:solidFill>
                  <a:schemeClr val="tx1"/>
                </a:solidFill>
              </a:rPr>
              <a:pPr>
                <a:defRPr/>
              </a:pPr>
              <a:t>6</a:t>
            </a:fld>
            <a:endParaRPr lang="ja-JP" altLang="en-US" sz="2400" dirty="0">
              <a:solidFill>
                <a:schemeClr val="tx1"/>
              </a:solidFill>
            </a:endParaRPr>
          </a:p>
        </p:txBody>
      </p:sp>
      <p:sp>
        <p:nvSpPr>
          <p:cNvPr id="6" name="正方形/長方形 5"/>
          <p:cNvSpPr/>
          <p:nvPr/>
        </p:nvSpPr>
        <p:spPr>
          <a:xfrm>
            <a:off x="2627784" y="5445224"/>
            <a:ext cx="525658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srgbClr val="FF0000"/>
                </a:solidFill>
                <a:effectLst>
                  <a:outerShdw blurRad="38100" dist="38100" dir="2700000" algn="tl">
                    <a:srgbClr val="000000">
                      <a:alpha val="43137"/>
                    </a:srgbClr>
                  </a:outerShdw>
                </a:effectLst>
              </a:rPr>
              <a:t>歯科衛生士による</a:t>
            </a:r>
            <a:r>
              <a:rPr lang="ja-JP" altLang="ja-JP" sz="3200" b="1" dirty="0" smtClean="0">
                <a:solidFill>
                  <a:srgbClr val="FF0000"/>
                </a:solidFill>
                <a:effectLst>
                  <a:outerShdw blurRad="38100" dist="38100" dir="2700000" algn="tl">
                    <a:srgbClr val="000000">
                      <a:alpha val="43137"/>
                    </a:srgbClr>
                  </a:outerShdw>
                </a:effectLst>
              </a:rPr>
              <a:t>訪問</a:t>
            </a:r>
            <a:r>
              <a:rPr lang="ja-JP" altLang="en-US" sz="3200" b="1" dirty="0" smtClean="0">
                <a:solidFill>
                  <a:srgbClr val="FF0000"/>
                </a:solidFill>
                <a:effectLst>
                  <a:outerShdw blurRad="38100" dist="38100" dir="2700000" algn="tl">
                    <a:srgbClr val="000000">
                      <a:alpha val="43137"/>
                    </a:srgbClr>
                  </a:outerShdw>
                </a:effectLst>
              </a:rPr>
              <a:t>調査</a:t>
            </a:r>
            <a:endParaRPr kumimoji="1" lang="ja-JP" altLang="en-US" sz="3200" dirty="0"/>
          </a:p>
        </p:txBody>
      </p:sp>
      <p:pic>
        <p:nvPicPr>
          <p:cNvPr id="8" name="Picture 1" descr="Z:\書類庫\My Pictures\学術講演会23\IMGP0526.JPG"/>
          <p:cNvPicPr>
            <a:picLocks noChangeAspect="1" noChangeArrowheads="1"/>
          </p:cNvPicPr>
          <p:nvPr/>
        </p:nvPicPr>
        <p:blipFill>
          <a:blip r:embed="rId4" cstate="print"/>
          <a:srcRect t="35544"/>
          <a:stretch>
            <a:fillRect/>
          </a:stretch>
        </p:blipFill>
        <p:spPr bwMode="auto">
          <a:xfrm>
            <a:off x="3128304" y="1961456"/>
            <a:ext cx="6015696" cy="4896544"/>
          </a:xfrm>
          <a:prstGeom prst="rect">
            <a:avLst/>
          </a:prstGeom>
          <a:noFill/>
          <a:ln w="9525">
            <a:noFill/>
            <a:miter lim="800000"/>
            <a:headEnd/>
            <a:tailEnd/>
          </a:ln>
        </p:spPr>
      </p:pic>
    </p:spTree>
    <p:custDataLst>
      <p:tags r:id="rId1"/>
    </p:custDataLst>
  </p:cSld>
  <p:clrMapOvr>
    <a:masterClrMapping/>
  </p:clrMapOvr>
  <p:transition advTm="595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2F14FA"/>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3">
                                            <p:txEl>
                                              <p:pRg st="0" end="0"/>
                                            </p:txEl>
                                          </p:spTgt>
                                        </p:tgtEl>
                                        <p:attrNameLst>
                                          <p:attrName>style.color</p:attrName>
                                        </p:attrNameLst>
                                      </p:cBhvr>
                                      <p:to>
                                        <a:schemeClr val="tx1"/>
                                      </p:to>
                                    </p:animClr>
                                  </p:childTnLst>
                                </p:cTn>
                              </p:par>
                              <p:par>
                                <p:cTn id="11" presetID="3" presetClass="emph" presetSubtype="2" fill="hold" nodeType="withEffect">
                                  <p:stCondLst>
                                    <p:cond delay="0"/>
                                  </p:stCondLst>
                                  <p:childTnLst>
                                    <p:animClr clrSpc="rgb" dir="cw">
                                      <p:cBhvr override="childStyle">
                                        <p:cTn id="12" dur="500" fill="hold"/>
                                        <p:tgtEl>
                                          <p:spTgt spid="3">
                                            <p:txEl>
                                              <p:pRg st="1" end="1"/>
                                            </p:txEl>
                                          </p:spTgt>
                                        </p:tgtEl>
                                        <p:attrNameLst>
                                          <p:attrName>style.color</p:attrName>
                                        </p:attrNameLst>
                                      </p:cBhvr>
                                      <p:to>
                                        <a:srgbClr val="2F14FA"/>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500" fill="hold"/>
                                        <p:tgtEl>
                                          <p:spTgt spid="3">
                                            <p:txEl>
                                              <p:pRg st="1" end="1"/>
                                            </p:txEl>
                                          </p:spTgt>
                                        </p:tgtEl>
                                        <p:attrNameLst>
                                          <p:attrName>style.color</p:attrName>
                                        </p:attrNameLst>
                                      </p:cBhvr>
                                      <p:to>
                                        <a:schemeClr val="tx1"/>
                                      </p:to>
                                    </p:animClr>
                                  </p:childTnLst>
                                </p:cTn>
                              </p:par>
                              <p:par>
                                <p:cTn id="17" presetID="3" presetClass="emph" presetSubtype="2" fill="hold" nodeType="withEffect">
                                  <p:stCondLst>
                                    <p:cond delay="0"/>
                                  </p:stCondLst>
                                  <p:childTnLst>
                                    <p:animClr clrSpc="rgb" dir="cw">
                                      <p:cBhvr override="childStyle">
                                        <p:cTn id="18" dur="500" fill="hold"/>
                                        <p:tgtEl>
                                          <p:spTgt spid="3">
                                            <p:txEl>
                                              <p:pRg st="2" end="2"/>
                                            </p:txEl>
                                          </p:spTgt>
                                        </p:tgtEl>
                                        <p:attrNameLst>
                                          <p:attrName>style.color</p:attrName>
                                        </p:attrNameLst>
                                      </p:cBhvr>
                                      <p:to>
                                        <a:srgbClr val="2F14FA"/>
                                      </p:to>
                                    </p:animClr>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ppt_x</p:attrName>
                                        </p:attrNameLst>
                                      </p:cBhvr>
                                      <p:tavLst>
                                        <p:tav tm="0">
                                          <p:val>
                                            <p:strVal val="#ppt_x-.2"/>
                                          </p:val>
                                        </p:tav>
                                        <p:tav tm="100000">
                                          <p:val>
                                            <p:strVal val="#ppt_x"/>
                                          </p:val>
                                        </p:tav>
                                      </p:tavLst>
                                    </p:anim>
                                    <p:anim calcmode="lin" valueType="num">
                                      <p:cBhvr>
                                        <p:cTn id="2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3" presetClass="emph" presetSubtype="2" fill="hold" nodeType="withEffect">
                                  <p:stCondLst>
                                    <p:cond delay="0"/>
                                  </p:stCondLst>
                                  <p:childTnLst>
                                    <p:animClr clrSpc="rgb" dir="cw">
                                      <p:cBhvr override="childStyle">
                                        <p:cTn id="32" dur="500" fill="hold"/>
                                        <p:tgtEl>
                                          <p:spTgt spid="3">
                                            <p:txEl>
                                              <p:pRg st="2" end="2"/>
                                            </p:txEl>
                                          </p:spTgt>
                                        </p:tgtEl>
                                        <p:attrNameLst>
                                          <p:attrName>style.color</p:attrName>
                                        </p:attrNameLst>
                                      </p:cBhvr>
                                      <p:to>
                                        <a:schemeClr val="tx1"/>
                                      </p:to>
                                    </p:animClr>
                                  </p:childTnLst>
                                </p:cTn>
                              </p:par>
                              <p:par>
                                <p:cTn id="33" presetID="3" presetClass="emph" presetSubtype="2" fill="hold" nodeType="withEffect">
                                  <p:stCondLst>
                                    <p:cond delay="0"/>
                                  </p:stCondLst>
                                  <p:childTnLst>
                                    <p:animClr clrSpc="rgb" dir="cw">
                                      <p:cBhvr override="childStyle">
                                        <p:cTn id="34" dur="500" fill="hold"/>
                                        <p:tgtEl>
                                          <p:spTgt spid="3">
                                            <p:txEl>
                                              <p:pRg st="3" end="3"/>
                                            </p:txEl>
                                          </p:spTgt>
                                        </p:tgtEl>
                                        <p:attrNameLst>
                                          <p:attrName>style.color</p:attrName>
                                        </p:attrNameLst>
                                      </p:cBhvr>
                                      <p:to>
                                        <a:srgbClr val="2F14FA"/>
                                      </p:to>
                                    </p:animClr>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500" fill="hold"/>
                                        <p:tgtEl>
                                          <p:spTgt spid="3">
                                            <p:txEl>
                                              <p:pRg st="4" end="4"/>
                                            </p:txEl>
                                          </p:spTgt>
                                        </p:tgtEl>
                                        <p:attrNameLst>
                                          <p:attrName>style.color</p:attrName>
                                        </p:attrNameLst>
                                      </p:cBhvr>
                                      <p:to>
                                        <a:srgbClr val="2F14FA"/>
                                      </p:to>
                                    </p:animClr>
                                  </p:childTnLst>
                                </p:cTn>
                              </p:par>
                              <p:par>
                                <p:cTn id="39" presetID="3" presetClass="emph" presetSubtype="2" fill="hold" nodeType="withEffect">
                                  <p:stCondLst>
                                    <p:cond delay="0"/>
                                  </p:stCondLst>
                                  <p:childTnLst>
                                    <p:animClr clrSpc="rgb" dir="cw">
                                      <p:cBhvr override="childStyle">
                                        <p:cTn id="40" dur="500" fill="hold"/>
                                        <p:tgtEl>
                                          <p:spTgt spid="3">
                                            <p:txEl>
                                              <p:pRg st="3" end="3"/>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F5F6B881-BF1E-4C75-B55D-49B42E389C16}" type="slidenum">
              <a:rPr lang="ja-JP" altLang="en-US" sz="2400" smtClean="0"/>
              <a:pPr>
                <a:defRPr/>
              </a:pPr>
              <a:t>7</a:t>
            </a:fld>
            <a:endParaRPr lang="ja-JP" altLang="en-US" sz="2400" dirty="0"/>
          </a:p>
        </p:txBody>
      </p:sp>
      <p:sp>
        <p:nvSpPr>
          <p:cNvPr id="6" name="正方形/長方形 5"/>
          <p:cNvSpPr/>
          <p:nvPr/>
        </p:nvSpPr>
        <p:spPr>
          <a:xfrm>
            <a:off x="251520" y="1916832"/>
            <a:ext cx="115212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effectLst>
                  <a:outerShdw blurRad="38100" dist="38100" dir="2700000" algn="tl">
                    <a:srgbClr val="000000">
                      <a:alpha val="43137"/>
                    </a:srgbClr>
                  </a:outerShdw>
                </a:effectLst>
              </a:rPr>
              <a:t>施設</a:t>
            </a:r>
            <a:endParaRPr kumimoji="1" lang="ja-JP" altLang="en-US" sz="2400" b="1" dirty="0">
              <a:solidFill>
                <a:schemeClr val="tx1"/>
              </a:solidFill>
              <a:effectLst>
                <a:outerShdw blurRad="38100" dist="38100" dir="2700000" algn="tl">
                  <a:srgbClr val="000000">
                    <a:alpha val="43137"/>
                  </a:srgbClr>
                </a:outerShdw>
              </a:effectLst>
            </a:endParaRPr>
          </a:p>
        </p:txBody>
      </p:sp>
      <p:sp>
        <p:nvSpPr>
          <p:cNvPr id="7" name="タイトル 1"/>
          <p:cNvSpPr>
            <a:spLocks noGrp="1"/>
          </p:cNvSpPr>
          <p:nvPr>
            <p:ph type="title"/>
          </p:nvPr>
        </p:nvSpPr>
        <p:spPr>
          <a:xfrm>
            <a:off x="4572000" y="0"/>
            <a:ext cx="4139952" cy="908720"/>
          </a:xfrm>
        </p:spPr>
        <p:txBody>
          <a:bodyPr rtlCol="0">
            <a:normAutofit/>
          </a:bodyPr>
          <a:lstStyle/>
          <a:p>
            <a:pPr eaLnBrk="1" fontAlgn="auto" hangingPunct="1">
              <a:spcAft>
                <a:spcPts val="0"/>
              </a:spcAft>
              <a:defRPr/>
            </a:pPr>
            <a:r>
              <a:rPr lang="ja-JP" altLang="en-US" b="1" dirty="0" smtClean="0">
                <a:solidFill>
                  <a:srgbClr val="002060"/>
                </a:solidFill>
                <a:effectLst>
                  <a:outerShdw blurRad="38100" dist="38100" dir="2700000" algn="tl">
                    <a:srgbClr val="000000">
                      <a:alpha val="43137"/>
                    </a:srgbClr>
                  </a:outerShdw>
                </a:effectLst>
              </a:rPr>
              <a:t>窓口業務の流れ</a:t>
            </a:r>
            <a:r>
              <a:rPr lang="ja-JP" altLang="en-US" dirty="0" smtClean="0"/>
              <a:t>　</a:t>
            </a:r>
          </a:p>
        </p:txBody>
      </p:sp>
      <p:sp>
        <p:nvSpPr>
          <p:cNvPr id="8" name="円/楕円 7"/>
          <p:cNvSpPr/>
          <p:nvPr/>
        </p:nvSpPr>
        <p:spPr>
          <a:xfrm>
            <a:off x="0" y="476672"/>
            <a:ext cx="2195736" cy="108012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effectLst>
                  <a:outerShdw blurRad="38100" dist="38100" dir="2700000" algn="tl">
                    <a:srgbClr val="000000">
                      <a:alpha val="43137"/>
                    </a:srgbClr>
                  </a:outerShdw>
                </a:effectLst>
              </a:rPr>
              <a:t>在宅療養者・家族</a:t>
            </a:r>
            <a:endParaRPr kumimoji="1" lang="ja-JP" altLang="en-US" b="1" dirty="0">
              <a:effectLst>
                <a:outerShdw blurRad="38100" dist="38100" dir="2700000" algn="tl">
                  <a:srgbClr val="000000">
                    <a:alpha val="43137"/>
                  </a:srgbClr>
                </a:outerShdw>
              </a:effectLst>
            </a:endParaRPr>
          </a:p>
        </p:txBody>
      </p:sp>
      <p:sp>
        <p:nvSpPr>
          <p:cNvPr id="11" name="二等辺三角形 10"/>
          <p:cNvSpPr/>
          <p:nvPr/>
        </p:nvSpPr>
        <p:spPr>
          <a:xfrm>
            <a:off x="251520" y="2924944"/>
            <a:ext cx="1008112" cy="1080120"/>
          </a:xfrm>
          <a:prstGeom prst="triangle">
            <a:avLst/>
          </a:prstGeom>
          <a:solidFill>
            <a:srgbClr val="F410D3"/>
          </a:solidFill>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ctr"/>
            <a:r>
              <a:rPr kumimoji="1" lang="ja-JP" altLang="en-US" sz="1600" b="1" dirty="0" smtClean="0">
                <a:effectLst>
                  <a:outerShdw blurRad="38100" dist="38100" dir="2700000" algn="tl">
                    <a:srgbClr val="000000">
                      <a:alpha val="43137"/>
                    </a:srgbClr>
                  </a:outerShdw>
                </a:effectLst>
              </a:rPr>
              <a:t>その他</a:t>
            </a:r>
            <a:endParaRPr kumimoji="1" lang="ja-JP" altLang="en-US" sz="1600" b="1" dirty="0">
              <a:effectLst>
                <a:outerShdw blurRad="38100" dist="38100" dir="2700000" algn="tl">
                  <a:srgbClr val="000000">
                    <a:alpha val="43137"/>
                  </a:srgbClr>
                </a:outerShdw>
              </a:effectLst>
            </a:endParaRPr>
          </a:p>
        </p:txBody>
      </p:sp>
      <p:sp>
        <p:nvSpPr>
          <p:cNvPr id="13" name="円/楕円 12"/>
          <p:cNvSpPr/>
          <p:nvPr/>
        </p:nvSpPr>
        <p:spPr>
          <a:xfrm>
            <a:off x="3275856" y="1340768"/>
            <a:ext cx="1656184" cy="3672408"/>
          </a:xfrm>
          <a:prstGeom prst="ellipse">
            <a:avLst/>
          </a:prstGeom>
          <a:solidFill>
            <a:srgbClr val="E886D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smtClean="0">
                <a:solidFill>
                  <a:schemeClr val="tx1"/>
                </a:solidFill>
                <a:effectLst>
                  <a:outerShdw blurRad="38100" dist="38100" dir="2700000" algn="tl">
                    <a:srgbClr val="000000">
                      <a:alpha val="43137"/>
                    </a:srgbClr>
                  </a:outerShdw>
                </a:effectLst>
              </a:rPr>
              <a:t>連携室</a:t>
            </a:r>
            <a:endParaRPr kumimoji="1" lang="ja-JP" altLang="en-US" sz="4000" b="1" dirty="0">
              <a:solidFill>
                <a:schemeClr val="tx1"/>
              </a:solidFill>
              <a:effectLst>
                <a:outerShdw blurRad="38100" dist="38100" dir="2700000" algn="tl">
                  <a:srgbClr val="000000">
                    <a:alpha val="43137"/>
                  </a:srgbClr>
                </a:outerShdw>
              </a:effectLst>
            </a:endParaRPr>
          </a:p>
        </p:txBody>
      </p:sp>
      <p:sp>
        <p:nvSpPr>
          <p:cNvPr id="14" name="五角形 13"/>
          <p:cNvSpPr/>
          <p:nvPr/>
        </p:nvSpPr>
        <p:spPr>
          <a:xfrm>
            <a:off x="6372200" y="5589240"/>
            <a:ext cx="2771800" cy="1080120"/>
          </a:xfrm>
          <a:prstGeom prst="pentagon">
            <a:avLst/>
          </a:prstGeom>
          <a:solidFill>
            <a:srgbClr val="F3EF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effectLst>
                  <a:outerShdw blurRad="38100" dist="38100" dir="2700000" algn="tl">
                    <a:srgbClr val="000000">
                      <a:alpha val="43137"/>
                    </a:srgbClr>
                  </a:outerShdw>
                </a:effectLst>
              </a:rPr>
              <a:t>経過観察</a:t>
            </a:r>
            <a:endParaRPr kumimoji="1" lang="ja-JP" altLang="en-US" sz="2000" b="1" dirty="0">
              <a:solidFill>
                <a:schemeClr val="tx1"/>
              </a:solidFill>
              <a:effectLst>
                <a:outerShdw blurRad="38100" dist="38100" dir="2700000" algn="tl">
                  <a:srgbClr val="000000">
                    <a:alpha val="43137"/>
                  </a:srgbClr>
                </a:outerShdw>
              </a:effectLst>
            </a:endParaRPr>
          </a:p>
        </p:txBody>
      </p:sp>
      <p:sp>
        <p:nvSpPr>
          <p:cNvPr id="16" name="角丸四角形 15"/>
          <p:cNvSpPr/>
          <p:nvPr/>
        </p:nvSpPr>
        <p:spPr>
          <a:xfrm>
            <a:off x="6228184" y="2132856"/>
            <a:ext cx="2771800" cy="86409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口腔保健センター診療所</a:t>
            </a:r>
            <a:endParaRPr kumimoji="1" lang="en-US" altLang="ja-JP" b="1" dirty="0" smtClean="0">
              <a:solidFill>
                <a:schemeClr val="bg1"/>
              </a:solidFill>
            </a:endParaRPr>
          </a:p>
          <a:p>
            <a:pPr algn="ctr"/>
            <a:r>
              <a:rPr kumimoji="1" lang="ja-JP" altLang="en-US" b="1" dirty="0" smtClean="0">
                <a:solidFill>
                  <a:srgbClr val="FFFF00"/>
                </a:solidFill>
                <a:effectLst>
                  <a:outerShdw blurRad="38100" dist="38100" dir="2700000" algn="tl">
                    <a:srgbClr val="000000">
                      <a:alpha val="43137"/>
                    </a:srgbClr>
                  </a:outerShdw>
                </a:effectLst>
              </a:rPr>
              <a:t>障害者歯科</a:t>
            </a:r>
            <a:r>
              <a:rPr kumimoji="1" lang="ja-JP" altLang="en-US" b="1" dirty="0" smtClean="0">
                <a:solidFill>
                  <a:schemeClr val="bg1"/>
                </a:solidFill>
              </a:rPr>
              <a:t>診療事業</a:t>
            </a:r>
            <a:endParaRPr kumimoji="1" lang="ja-JP" altLang="en-US" b="1" dirty="0">
              <a:solidFill>
                <a:schemeClr val="bg1"/>
              </a:solidFill>
            </a:endParaRPr>
          </a:p>
        </p:txBody>
      </p:sp>
      <p:cxnSp>
        <p:nvCxnSpPr>
          <p:cNvPr id="18" name="カギ線コネクタ 17"/>
          <p:cNvCxnSpPr/>
          <p:nvPr/>
        </p:nvCxnSpPr>
        <p:spPr>
          <a:xfrm>
            <a:off x="4932040" y="2348880"/>
            <a:ext cx="1296144" cy="432048"/>
          </a:xfrm>
          <a:prstGeom prst="bentConnector3">
            <a:avLst>
              <a:gd name="adj1" fmla="val 50000"/>
            </a:avLst>
          </a:prstGeom>
          <a:ln w="508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9" name="右矢印 18"/>
          <p:cNvSpPr/>
          <p:nvPr/>
        </p:nvSpPr>
        <p:spPr>
          <a:xfrm rot="21295781" flipV="1">
            <a:off x="1149599" y="3401886"/>
            <a:ext cx="2051553" cy="221251"/>
          </a:xfrm>
          <a:prstGeom prst="rightArrow">
            <a:avLst>
              <a:gd name="adj1" fmla="val 14666"/>
              <a:gd name="adj2" fmla="val 116800"/>
            </a:avLst>
          </a:prstGeom>
          <a:ln w="508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 name="カギ線コネクタ 25"/>
          <p:cNvCxnSpPr>
            <a:stCxn id="13" idx="4"/>
            <a:endCxn id="14" idx="1"/>
          </p:cNvCxnSpPr>
          <p:nvPr/>
        </p:nvCxnSpPr>
        <p:spPr>
          <a:xfrm rot="16200000" flipH="1">
            <a:off x="4743759" y="4373364"/>
            <a:ext cx="988632" cy="2268255"/>
          </a:xfrm>
          <a:prstGeom prst="bentConnector2">
            <a:avLst/>
          </a:prstGeom>
          <a:ln w="508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endCxn id="25" idx="1"/>
          </p:cNvCxnSpPr>
          <p:nvPr/>
        </p:nvCxnSpPr>
        <p:spPr>
          <a:xfrm flipV="1">
            <a:off x="4932040" y="3789040"/>
            <a:ext cx="1296144" cy="432048"/>
          </a:xfrm>
          <a:prstGeom prst="bentConnector3">
            <a:avLst>
              <a:gd name="adj1" fmla="val 50000"/>
            </a:avLst>
          </a:prstGeom>
          <a:ln w="508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a:endCxn id="23" idx="1"/>
          </p:cNvCxnSpPr>
          <p:nvPr/>
        </p:nvCxnSpPr>
        <p:spPr>
          <a:xfrm>
            <a:off x="4788024" y="4221088"/>
            <a:ext cx="1440160" cy="648072"/>
          </a:xfrm>
          <a:prstGeom prst="bentConnector3">
            <a:avLst>
              <a:gd name="adj1" fmla="val 50000"/>
            </a:avLst>
          </a:prstGeom>
          <a:ln w="508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カギ線コネクタ 26"/>
          <p:cNvCxnSpPr/>
          <p:nvPr/>
        </p:nvCxnSpPr>
        <p:spPr>
          <a:xfrm flipV="1">
            <a:off x="4860032" y="1556792"/>
            <a:ext cx="1584176" cy="792088"/>
          </a:xfrm>
          <a:prstGeom prst="bentConnector3">
            <a:avLst>
              <a:gd name="adj1" fmla="val 46962"/>
            </a:avLst>
          </a:prstGeom>
          <a:ln w="508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58" name="円形吹き出し 57"/>
          <p:cNvSpPr/>
          <p:nvPr/>
        </p:nvSpPr>
        <p:spPr>
          <a:xfrm>
            <a:off x="2555776" y="0"/>
            <a:ext cx="1944216" cy="1224136"/>
          </a:xfrm>
          <a:prstGeom prst="wedgeEllipseCallout">
            <a:avLst>
              <a:gd name="adj1" fmla="val -51761"/>
              <a:gd name="adj2" fmla="val 75019"/>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effectLst>
                  <a:outerShdw blurRad="38100" dist="38100" dir="2700000" algn="tl">
                    <a:srgbClr val="000000">
                      <a:alpha val="43137"/>
                    </a:srgbClr>
                  </a:outerShdw>
                </a:effectLst>
              </a:rPr>
              <a:t>歯科相談・訪問依頼</a:t>
            </a:r>
            <a:endParaRPr kumimoji="1" lang="ja-JP" altLang="en-US" b="1" dirty="0">
              <a:effectLst>
                <a:outerShdw blurRad="38100" dist="38100" dir="2700000" algn="tl">
                  <a:srgbClr val="000000">
                    <a:alpha val="43137"/>
                  </a:srgbClr>
                </a:outerShdw>
              </a:effectLst>
            </a:endParaRPr>
          </a:p>
        </p:txBody>
      </p:sp>
      <p:sp>
        <p:nvSpPr>
          <p:cNvPr id="59" name="円形吹き出し 58"/>
          <p:cNvSpPr/>
          <p:nvPr/>
        </p:nvSpPr>
        <p:spPr>
          <a:xfrm>
            <a:off x="179512" y="4869160"/>
            <a:ext cx="2376264" cy="1988840"/>
          </a:xfrm>
          <a:prstGeom prst="wedgeEllipseCallout">
            <a:avLst>
              <a:gd name="adj1" fmla="val 111599"/>
              <a:gd name="adj2" fmla="val -89956"/>
            </a:avLst>
          </a:prstGeom>
          <a:solidFill>
            <a:srgbClr val="2CEE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effectLst>
                  <a:outerShdw blurRad="38100" dist="38100" dir="2700000" algn="tl">
                    <a:srgbClr val="000000">
                      <a:alpha val="43137"/>
                    </a:srgbClr>
                  </a:outerShdw>
                </a:effectLst>
              </a:rPr>
              <a:t>歯科衛生士による</a:t>
            </a:r>
            <a:endParaRPr kumimoji="1" lang="en-US" altLang="ja-JP" b="1" dirty="0" smtClean="0">
              <a:solidFill>
                <a:schemeClr val="tx1"/>
              </a:solidFill>
              <a:effectLst>
                <a:outerShdw blurRad="38100" dist="38100" dir="2700000" algn="tl">
                  <a:srgbClr val="000000">
                    <a:alpha val="43137"/>
                  </a:srgbClr>
                </a:outerShdw>
              </a:effectLst>
            </a:endParaRPr>
          </a:p>
          <a:p>
            <a:pPr algn="ctr"/>
            <a:r>
              <a:rPr kumimoji="1" lang="ja-JP" altLang="en-US" b="1" dirty="0" smtClean="0">
                <a:solidFill>
                  <a:schemeClr val="tx1"/>
                </a:solidFill>
                <a:effectLst>
                  <a:outerShdw blurRad="38100" dist="38100" dir="2700000" algn="tl">
                    <a:srgbClr val="000000">
                      <a:alpha val="43137"/>
                    </a:srgbClr>
                  </a:outerShdw>
                </a:effectLst>
              </a:rPr>
              <a:t>訪問調査</a:t>
            </a:r>
            <a:endParaRPr kumimoji="1" lang="ja-JP" altLang="en-US" b="1" dirty="0">
              <a:solidFill>
                <a:schemeClr val="tx1"/>
              </a:solidFill>
              <a:effectLst>
                <a:outerShdw blurRad="38100" dist="38100" dir="2700000" algn="tl">
                  <a:srgbClr val="000000">
                    <a:alpha val="43137"/>
                  </a:srgbClr>
                </a:outerShdw>
              </a:effectLst>
            </a:endParaRPr>
          </a:p>
        </p:txBody>
      </p:sp>
      <p:sp>
        <p:nvSpPr>
          <p:cNvPr id="23" name="角丸四角形 22"/>
          <p:cNvSpPr/>
          <p:nvPr/>
        </p:nvSpPr>
        <p:spPr>
          <a:xfrm>
            <a:off x="6228184" y="4437112"/>
            <a:ext cx="2736304" cy="86409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effectLst>
                  <a:outerShdw blurRad="38100" dist="38100" dir="2700000" algn="tl">
                    <a:srgbClr val="000000">
                      <a:alpha val="43137"/>
                    </a:srgbClr>
                  </a:outerShdw>
                </a:effectLst>
              </a:rPr>
              <a:t>口腔保健センター診療所</a:t>
            </a:r>
            <a:endParaRPr kumimoji="1" lang="en-US" altLang="ja-JP" b="1" dirty="0" smtClean="0">
              <a:solidFill>
                <a:schemeClr val="bg1"/>
              </a:solidFill>
              <a:effectLst>
                <a:outerShdw blurRad="38100" dist="38100" dir="2700000" algn="tl">
                  <a:srgbClr val="000000">
                    <a:alpha val="43137"/>
                  </a:srgbClr>
                </a:outerShdw>
              </a:effectLst>
            </a:endParaRPr>
          </a:p>
          <a:p>
            <a:pPr algn="ctr"/>
            <a:r>
              <a:rPr kumimoji="1" lang="ja-JP" altLang="en-US" b="1" dirty="0" smtClean="0">
                <a:solidFill>
                  <a:srgbClr val="FFFF00"/>
                </a:solidFill>
                <a:effectLst>
                  <a:outerShdw blurRad="38100" dist="38100" dir="2700000" algn="tl">
                    <a:srgbClr val="000000">
                      <a:alpha val="43137"/>
                    </a:srgbClr>
                  </a:outerShdw>
                </a:effectLst>
              </a:rPr>
              <a:t>歯科訪問</a:t>
            </a:r>
            <a:r>
              <a:rPr kumimoji="1" lang="ja-JP" altLang="en-US" b="1" dirty="0" smtClean="0">
                <a:solidFill>
                  <a:schemeClr val="bg1"/>
                </a:solidFill>
                <a:effectLst>
                  <a:outerShdw blurRad="38100" dist="38100" dir="2700000" algn="tl">
                    <a:srgbClr val="000000">
                      <a:alpha val="43137"/>
                    </a:srgbClr>
                  </a:outerShdw>
                </a:effectLst>
              </a:rPr>
              <a:t>診療事業</a:t>
            </a:r>
            <a:endParaRPr kumimoji="1" lang="ja-JP" altLang="en-US" b="1" dirty="0">
              <a:solidFill>
                <a:schemeClr val="bg1"/>
              </a:solidFill>
              <a:effectLst>
                <a:outerShdw blurRad="38100" dist="38100" dir="2700000" algn="tl">
                  <a:srgbClr val="000000">
                    <a:alpha val="43137"/>
                  </a:srgbClr>
                </a:outerShdw>
              </a:effectLst>
            </a:endParaRPr>
          </a:p>
        </p:txBody>
      </p:sp>
      <p:sp>
        <p:nvSpPr>
          <p:cNvPr id="24" name="正方形/長方形 23"/>
          <p:cNvSpPr/>
          <p:nvPr/>
        </p:nvSpPr>
        <p:spPr>
          <a:xfrm>
            <a:off x="6372200" y="980728"/>
            <a:ext cx="2592288" cy="936104"/>
          </a:xfrm>
          <a:prstGeom prst="rect">
            <a:avLst/>
          </a:prstGeom>
          <a:solidFill>
            <a:srgbClr val="57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一般歯科医院へ</a:t>
            </a:r>
            <a:endParaRPr lang="en-US" altLang="ja-JP" b="1" dirty="0" smtClean="0">
              <a:solidFill>
                <a:schemeClr val="tx1"/>
              </a:solidFill>
            </a:endParaRPr>
          </a:p>
          <a:p>
            <a:pPr algn="ctr"/>
            <a:r>
              <a:rPr lang="ja-JP" altLang="en-US" b="1" dirty="0" smtClean="0">
                <a:solidFill>
                  <a:schemeClr val="tx1"/>
                </a:solidFill>
              </a:rPr>
              <a:t>受診</a:t>
            </a:r>
            <a:endParaRPr lang="ja-JP" altLang="en-US" b="1" dirty="0">
              <a:solidFill>
                <a:schemeClr val="tx1"/>
              </a:solidFill>
            </a:endParaRPr>
          </a:p>
        </p:txBody>
      </p:sp>
      <p:sp>
        <p:nvSpPr>
          <p:cNvPr id="25" name="正方形/長方形 24"/>
          <p:cNvSpPr/>
          <p:nvPr/>
        </p:nvSpPr>
        <p:spPr>
          <a:xfrm>
            <a:off x="6228184" y="3356992"/>
            <a:ext cx="2736304" cy="864096"/>
          </a:xfrm>
          <a:prstGeom prst="rect">
            <a:avLst/>
          </a:prstGeom>
          <a:solidFill>
            <a:srgbClr val="57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協力歯科医院が</a:t>
            </a:r>
            <a:endParaRPr lang="en-US" altLang="ja-JP" b="1" dirty="0" smtClean="0">
              <a:solidFill>
                <a:schemeClr val="tx1"/>
              </a:solidFill>
            </a:endParaRPr>
          </a:p>
          <a:p>
            <a:pPr algn="ctr"/>
            <a:r>
              <a:rPr lang="ja-JP" altLang="en-US" b="1" dirty="0" smtClean="0">
                <a:solidFill>
                  <a:schemeClr val="tx1"/>
                </a:solidFill>
              </a:rPr>
              <a:t>歯科訪問診療</a:t>
            </a:r>
            <a:endParaRPr lang="ja-JP" altLang="en-US" b="1" dirty="0">
              <a:solidFill>
                <a:schemeClr val="tx1"/>
              </a:solidFill>
            </a:endParaRPr>
          </a:p>
        </p:txBody>
      </p:sp>
      <p:sp>
        <p:nvSpPr>
          <p:cNvPr id="90" name="右矢印 89"/>
          <p:cNvSpPr/>
          <p:nvPr/>
        </p:nvSpPr>
        <p:spPr>
          <a:xfrm rot="214896" flipV="1">
            <a:off x="1479043" y="2406354"/>
            <a:ext cx="1845248" cy="166121"/>
          </a:xfrm>
          <a:prstGeom prst="rightArrow">
            <a:avLst>
              <a:gd name="adj1" fmla="val 14666"/>
              <a:gd name="adj2" fmla="val 116800"/>
            </a:avLst>
          </a:prstGeom>
          <a:ln w="508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右矢印 90"/>
          <p:cNvSpPr/>
          <p:nvPr/>
        </p:nvSpPr>
        <p:spPr>
          <a:xfrm rot="1355143" flipV="1">
            <a:off x="1652821" y="1688745"/>
            <a:ext cx="1845248" cy="166121"/>
          </a:xfrm>
          <a:prstGeom prst="rightArrow">
            <a:avLst>
              <a:gd name="adj1" fmla="val 14666"/>
              <a:gd name="adj2" fmla="val 116800"/>
            </a:avLst>
          </a:prstGeom>
          <a:ln w="508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ustDataLst>
      <p:tags r:id="rId1"/>
    </p:custDataLst>
  </p:cSld>
  <p:clrMapOvr>
    <a:masterClrMapping/>
  </p:clrMapOvr>
  <p:transition advTm="647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checkerboard(across)">
                                      <p:cBhvr>
                                        <p:cTn id="19" dur="500"/>
                                        <p:tgtEl>
                                          <p:spTgt spid="91"/>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checkerboard(across)">
                                      <p:cBhvr>
                                        <p:cTn id="23" dur="500"/>
                                        <p:tgtEl>
                                          <p:spTgt spid="90"/>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par>
                          <p:cTn id="28" fill="hold">
                            <p:stCondLst>
                              <p:cond delay="3000"/>
                            </p:stCondLst>
                            <p:childTnLst>
                              <p:par>
                                <p:cTn id="29" presetID="21" presetClass="entr" presetSubtype="4" fill="hold" grpId="0" nodeType="after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heel(4)">
                                      <p:cBhvr>
                                        <p:cTn id="31" dur="20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heel(4)">
                                      <p:cBhvr>
                                        <p:cTn id="36" dur="20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checkerboard(across)">
                                      <p:cBhvr>
                                        <p:cTn id="41" dur="500"/>
                                        <p:tgtEl>
                                          <p:spTgt spid="33"/>
                                        </p:tgtEl>
                                      </p:cBhvr>
                                    </p:animEffect>
                                  </p:childTnLst>
                                </p:cTn>
                              </p:par>
                            </p:childTnLst>
                          </p:cTn>
                        </p:par>
                        <p:par>
                          <p:cTn id="42" fill="hold">
                            <p:stCondLst>
                              <p:cond delay="500"/>
                            </p:stCondLst>
                            <p:childTnLst>
                              <p:par>
                                <p:cTn id="43" presetID="5" presetClass="entr" presetSubtype="1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heckerboard(across)">
                                      <p:cBhvr>
                                        <p:cTn id="45" dur="500"/>
                                        <p:tgtEl>
                                          <p:spTgt spid="18"/>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checkerboard(across)">
                                      <p:cBhvr>
                                        <p:cTn id="48" dur="500"/>
                                        <p:tgtEl>
                                          <p:spTgt spid="24"/>
                                        </p:tgtEl>
                                      </p:cBhvr>
                                    </p:animEffect>
                                  </p:childTnLst>
                                </p:cTn>
                              </p:par>
                            </p:childTnLst>
                          </p:cTn>
                        </p:par>
                        <p:par>
                          <p:cTn id="49" fill="hold">
                            <p:stCondLst>
                              <p:cond delay="1000"/>
                            </p:stCondLst>
                            <p:childTnLst>
                              <p:par>
                                <p:cTn id="50" presetID="5" presetClass="entr" presetSubtype="1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checkerboard(across)">
                                      <p:cBhvr>
                                        <p:cTn id="57" dur="500"/>
                                        <p:tgtEl>
                                          <p:spTgt spid="27"/>
                                        </p:tgtEl>
                                      </p:cBhvr>
                                    </p:animEffect>
                                  </p:childTnLst>
                                </p:cTn>
                              </p:par>
                            </p:childTnLst>
                          </p:cTn>
                        </p:par>
                        <p:par>
                          <p:cTn id="58" fill="hold">
                            <p:stCondLst>
                              <p:cond delay="500"/>
                            </p:stCondLst>
                            <p:childTnLst>
                              <p:par>
                                <p:cTn id="59" presetID="5" presetClass="entr" presetSubtype="10"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checkerboard(across)">
                                      <p:cBhvr>
                                        <p:cTn id="61" dur="500"/>
                                        <p:tgtEl>
                                          <p:spTgt spid="28"/>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checkerboard(across)">
                                      <p:cBhvr>
                                        <p:cTn id="64" dur="500"/>
                                        <p:tgtEl>
                                          <p:spTgt spid="25"/>
                                        </p:tgtEl>
                                      </p:cBhvr>
                                    </p:animEffect>
                                  </p:childTnLst>
                                </p:cTn>
                              </p:par>
                            </p:childTnLst>
                          </p:cTn>
                        </p:par>
                        <p:par>
                          <p:cTn id="65" fill="hold">
                            <p:stCondLst>
                              <p:cond delay="1000"/>
                            </p:stCondLst>
                            <p:childTnLst>
                              <p:par>
                                <p:cTn id="66" presetID="5" presetClass="entr" presetSubtype="1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checkerboard(across)">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checkerboard(across)">
                                      <p:cBhvr>
                                        <p:cTn id="73" dur="500"/>
                                        <p:tgtEl>
                                          <p:spTgt spid="26"/>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checkerboard(across)">
                                      <p:cBhvr>
                                        <p:cTn id="7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6" grpId="0" animBg="1"/>
      <p:bldP spid="19" grpId="0" animBg="1"/>
      <p:bldP spid="58" grpId="0" animBg="1"/>
      <p:bldP spid="59" grpId="0" animBg="1"/>
      <p:bldP spid="23" grpId="0" animBg="1"/>
      <p:bldP spid="24" grpId="0" animBg="1"/>
      <p:bldP spid="25" grpId="0" animBg="1"/>
      <p:bldP spid="90" grpId="0" animBg="1"/>
      <p:bldP spid="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コンテンツ プレースホルダ 10"/>
          <p:cNvGraphicFramePr>
            <a:graphicFrameLocks noGrp="1"/>
          </p:cNvGraphicFramePr>
          <p:nvPr>
            <p:ph idx="1"/>
          </p:nvPr>
        </p:nvGraphicFramePr>
        <p:xfrm>
          <a:off x="-324544" y="1484784"/>
          <a:ext cx="9468544" cy="5733256"/>
        </p:xfrm>
        <a:graphic>
          <a:graphicData uri="http://schemas.openxmlformats.org/drawingml/2006/chart">
            <c:chart xmlns:c="http://schemas.openxmlformats.org/drawingml/2006/chart" xmlns:r="http://schemas.openxmlformats.org/officeDocument/2006/relationships" r:id="rId4"/>
          </a:graphicData>
        </a:graphic>
      </p:graphicFrame>
      <p:sp>
        <p:nvSpPr>
          <p:cNvPr id="14338" name="タイトル 1"/>
          <p:cNvSpPr>
            <a:spLocks noGrp="1"/>
          </p:cNvSpPr>
          <p:nvPr>
            <p:ph type="title"/>
          </p:nvPr>
        </p:nvSpPr>
        <p:spPr>
          <a:xfrm>
            <a:off x="457200" y="274638"/>
            <a:ext cx="5482952" cy="1143000"/>
          </a:xfrm>
        </p:spPr>
        <p:txBody>
          <a:bodyPr/>
          <a:lstStyle/>
          <a:p>
            <a:r>
              <a:rPr lang="ja-JP" altLang="en-US" b="1" dirty="0" smtClean="0">
                <a:solidFill>
                  <a:srgbClr val="002060"/>
                </a:solidFill>
                <a:effectLst>
                  <a:outerShdw blurRad="38100" dist="38100" dir="2700000" algn="tl">
                    <a:srgbClr val="000000">
                      <a:alpha val="43137"/>
                    </a:srgbClr>
                  </a:outerShdw>
                </a:effectLst>
              </a:rPr>
              <a:t>相談（依頼）者分類</a:t>
            </a:r>
          </a:p>
        </p:txBody>
      </p:sp>
      <p:sp>
        <p:nvSpPr>
          <p:cNvPr id="14365" name="テキスト ボックス 4"/>
          <p:cNvSpPr txBox="1">
            <a:spLocks noChangeArrowheads="1"/>
          </p:cNvSpPr>
          <p:nvPr/>
        </p:nvSpPr>
        <p:spPr bwMode="auto">
          <a:xfrm>
            <a:off x="5364088" y="6488112"/>
            <a:ext cx="2592388" cy="369888"/>
          </a:xfrm>
          <a:prstGeom prst="rect">
            <a:avLst/>
          </a:prstGeom>
          <a:noFill/>
          <a:ln w="9525">
            <a:noFill/>
            <a:miter lim="800000"/>
            <a:headEnd/>
            <a:tailEnd/>
          </a:ln>
        </p:spPr>
        <p:txBody>
          <a:bodyPr>
            <a:spAutoFit/>
          </a:bodyPr>
          <a:lstStyle/>
          <a:p>
            <a:r>
              <a:rPr lang="ja-JP" altLang="en-US" dirty="0"/>
              <a:t>平成</a:t>
            </a:r>
            <a:r>
              <a:rPr lang="en-US" altLang="ja-JP" dirty="0"/>
              <a:t>23</a:t>
            </a:r>
            <a:r>
              <a:rPr lang="ja-JP" altLang="en-US" dirty="0" smtClean="0"/>
              <a:t>年</a:t>
            </a:r>
            <a:r>
              <a:rPr lang="en-US" altLang="ja-JP" dirty="0" smtClean="0"/>
              <a:t>10</a:t>
            </a:r>
            <a:r>
              <a:rPr lang="ja-JP" altLang="en-US" dirty="0" smtClean="0"/>
              <a:t>月</a:t>
            </a:r>
            <a:r>
              <a:rPr lang="en-US" altLang="ja-JP" dirty="0" smtClean="0"/>
              <a:t>31</a:t>
            </a:r>
            <a:r>
              <a:rPr lang="ja-JP" altLang="en-US" dirty="0" smtClean="0"/>
              <a:t>日</a:t>
            </a:r>
            <a:r>
              <a:rPr lang="ja-JP" altLang="en-US" dirty="0"/>
              <a:t>現在</a:t>
            </a:r>
          </a:p>
        </p:txBody>
      </p:sp>
      <p:sp>
        <p:nvSpPr>
          <p:cNvPr id="5" name="スライド番号プレースホルダ 4"/>
          <p:cNvSpPr>
            <a:spLocks noGrp="1"/>
          </p:cNvSpPr>
          <p:nvPr>
            <p:ph type="sldNum" sz="quarter" idx="12"/>
          </p:nvPr>
        </p:nvSpPr>
        <p:spPr/>
        <p:txBody>
          <a:bodyPr/>
          <a:lstStyle/>
          <a:p>
            <a:pPr>
              <a:defRPr/>
            </a:pPr>
            <a:fld id="{F5F6B881-BF1E-4C75-B55D-49B42E389C16}" type="slidenum">
              <a:rPr lang="ja-JP" altLang="en-US" sz="2400" smtClean="0">
                <a:solidFill>
                  <a:schemeClr val="tx1"/>
                </a:solidFill>
              </a:rPr>
              <a:pPr>
                <a:defRPr/>
              </a:pPr>
              <a:t>8</a:t>
            </a:fld>
            <a:endParaRPr lang="ja-JP" altLang="en-US" sz="2400" dirty="0">
              <a:solidFill>
                <a:schemeClr val="tx1"/>
              </a:solidFill>
            </a:endParaRPr>
          </a:p>
        </p:txBody>
      </p:sp>
      <p:sp>
        <p:nvSpPr>
          <p:cNvPr id="6" name="テキスト ボックス 5"/>
          <p:cNvSpPr txBox="1"/>
          <p:nvPr/>
        </p:nvSpPr>
        <p:spPr>
          <a:xfrm>
            <a:off x="5724128" y="836712"/>
            <a:ext cx="3024336" cy="523220"/>
          </a:xfrm>
          <a:prstGeom prst="rect">
            <a:avLst/>
          </a:prstGeom>
          <a:noFill/>
        </p:spPr>
        <p:txBody>
          <a:bodyPr wrap="square" rtlCol="0">
            <a:spAutoFit/>
          </a:bodyPr>
          <a:lstStyle/>
          <a:p>
            <a:r>
              <a:rPr kumimoji="1" lang="en-US" altLang="ja-JP" sz="2800" b="1" dirty="0" smtClean="0"/>
              <a:t>1</a:t>
            </a:r>
            <a:r>
              <a:rPr kumimoji="1" lang="ja-JP" altLang="en-US" sz="2800" b="1" dirty="0" smtClean="0"/>
              <a:t>年間総数：</a:t>
            </a:r>
            <a:r>
              <a:rPr kumimoji="1" lang="en-US" altLang="ja-JP" sz="2800" b="1" dirty="0" smtClean="0"/>
              <a:t>146</a:t>
            </a:r>
            <a:r>
              <a:rPr kumimoji="1" lang="ja-JP" altLang="en-US" sz="2800" b="1" dirty="0" smtClean="0"/>
              <a:t>人</a:t>
            </a:r>
            <a:endParaRPr kumimoji="1" lang="ja-JP" altLang="en-US" sz="2800" b="1" dirty="0"/>
          </a:p>
        </p:txBody>
      </p:sp>
      <p:sp>
        <p:nvSpPr>
          <p:cNvPr id="7" name="テキスト ボックス 6"/>
          <p:cNvSpPr txBox="1"/>
          <p:nvPr/>
        </p:nvSpPr>
        <p:spPr>
          <a:xfrm>
            <a:off x="5652120" y="3429000"/>
            <a:ext cx="936104" cy="923330"/>
          </a:xfrm>
          <a:prstGeom prst="rect">
            <a:avLst/>
          </a:prstGeom>
          <a:noFill/>
        </p:spPr>
        <p:txBody>
          <a:bodyPr wrap="square" rtlCol="0">
            <a:spAutoFit/>
          </a:bodyPr>
          <a:lstStyle/>
          <a:p>
            <a:pPr algn="ctr"/>
            <a:r>
              <a:rPr kumimoji="1" lang="ja-JP" altLang="en-US" b="1" dirty="0" smtClean="0"/>
              <a:t>施設</a:t>
            </a:r>
            <a:endParaRPr kumimoji="1" lang="en-US" altLang="ja-JP" b="1" dirty="0" smtClean="0"/>
          </a:p>
          <a:p>
            <a:pPr algn="ctr"/>
            <a:r>
              <a:rPr kumimoji="1" lang="en-US" altLang="ja-JP" b="1" dirty="0" smtClean="0"/>
              <a:t>75</a:t>
            </a:r>
            <a:r>
              <a:rPr kumimoji="1" lang="ja-JP" altLang="en-US" b="1" dirty="0" smtClean="0"/>
              <a:t>人</a:t>
            </a:r>
            <a:endParaRPr kumimoji="1" lang="en-US" altLang="ja-JP" b="1" dirty="0" smtClean="0"/>
          </a:p>
          <a:p>
            <a:pPr algn="ctr"/>
            <a:r>
              <a:rPr kumimoji="1" lang="en-US" altLang="ja-JP" b="1" dirty="0" smtClean="0"/>
              <a:t>51</a:t>
            </a:r>
            <a:r>
              <a:rPr kumimoji="1" lang="ja-JP" altLang="en-US" b="1" dirty="0" smtClean="0"/>
              <a:t>％</a:t>
            </a:r>
            <a:endParaRPr kumimoji="1" lang="ja-JP" altLang="en-US" b="1" dirty="0"/>
          </a:p>
        </p:txBody>
      </p:sp>
      <p:sp>
        <p:nvSpPr>
          <p:cNvPr id="8" name="テキスト ボックス 7"/>
          <p:cNvSpPr txBox="1"/>
          <p:nvPr/>
        </p:nvSpPr>
        <p:spPr>
          <a:xfrm>
            <a:off x="2267744" y="4149080"/>
            <a:ext cx="1512168" cy="923330"/>
          </a:xfrm>
          <a:prstGeom prst="rect">
            <a:avLst/>
          </a:prstGeom>
          <a:noFill/>
        </p:spPr>
        <p:txBody>
          <a:bodyPr wrap="square" rtlCol="0">
            <a:spAutoFit/>
          </a:bodyPr>
          <a:lstStyle/>
          <a:p>
            <a:pPr algn="ctr"/>
            <a:r>
              <a:rPr kumimoji="1" lang="ja-JP" altLang="en-US" b="1" dirty="0" smtClean="0"/>
              <a:t>家族本人</a:t>
            </a:r>
            <a:endParaRPr kumimoji="1" lang="en-US" altLang="ja-JP" b="1" dirty="0" smtClean="0"/>
          </a:p>
          <a:p>
            <a:pPr algn="ctr"/>
            <a:r>
              <a:rPr lang="en-US" altLang="ja-JP" b="1" dirty="0" smtClean="0"/>
              <a:t>31</a:t>
            </a:r>
            <a:r>
              <a:rPr kumimoji="1" lang="ja-JP" altLang="en-US" b="1" dirty="0" smtClean="0"/>
              <a:t>人</a:t>
            </a:r>
            <a:endParaRPr kumimoji="1" lang="en-US" altLang="ja-JP" b="1" dirty="0" smtClean="0"/>
          </a:p>
          <a:p>
            <a:pPr algn="ctr"/>
            <a:r>
              <a:rPr lang="en-US" altLang="ja-JP" b="1" dirty="0" smtClean="0"/>
              <a:t>2</a:t>
            </a:r>
            <a:r>
              <a:rPr kumimoji="1" lang="en-US" altLang="ja-JP" b="1" dirty="0" smtClean="0"/>
              <a:t>1</a:t>
            </a:r>
            <a:r>
              <a:rPr kumimoji="1" lang="ja-JP" altLang="en-US" b="1" dirty="0" smtClean="0"/>
              <a:t>％</a:t>
            </a:r>
            <a:endParaRPr kumimoji="1" lang="ja-JP" altLang="en-US" b="1" dirty="0"/>
          </a:p>
        </p:txBody>
      </p:sp>
    </p:spTree>
    <p:custDataLst>
      <p:tags r:id="rId1"/>
    </p:custDataLst>
  </p:cSld>
  <p:clrMapOvr>
    <a:masterClrMapping/>
  </p:clrMapOvr>
  <p:transition advTm="409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mph" presetSubtype="2" fill="hold" grpId="0" nodeType="clickEffect">
                                  <p:stCondLst>
                                    <p:cond delay="0"/>
                                  </p:stCondLst>
                                  <p:childTnLst>
                                    <p:anim to="1.2" calcmode="lin" valueType="num">
                                      <p:cBhvr override="childStyle">
                                        <p:cTn id="11" dur="500" fill="hold"/>
                                        <p:tgtEl>
                                          <p:spTgt spid="7"/>
                                        </p:tgtEl>
                                        <p:attrNameLst>
                                          <p:attrName>style.fontSize</p:attrName>
                                        </p:attrNameLst>
                                      </p:cBhvr>
                                    </p:anim>
                                  </p:childTnLst>
                                </p:cTn>
                              </p:par>
                            </p:childTnLst>
                          </p:cTn>
                        </p:par>
                      </p:childTnLst>
                    </p:cTn>
                  </p:par>
                  <p:par>
                    <p:cTn id="12" fill="hold">
                      <p:stCondLst>
                        <p:cond delay="indefinite"/>
                      </p:stCondLst>
                      <p:childTnLst>
                        <p:par>
                          <p:cTn id="13" fill="hold">
                            <p:stCondLst>
                              <p:cond delay="0"/>
                            </p:stCondLst>
                            <p:childTnLst>
                              <p:par>
                                <p:cTn id="14" presetID="4" presetClass="emph" presetSubtype="2" fill="hold" grpId="0" nodeType="clickEffect">
                                  <p:stCondLst>
                                    <p:cond delay="0"/>
                                  </p:stCondLst>
                                  <p:childTnLst>
                                    <p:anim to="1.2" calcmode="lin" valueType="num">
                                      <p:cBhvr override="childStyle">
                                        <p:cTn id="15" dur="500" fill="hold"/>
                                        <p:tgtEl>
                                          <p:spTgt spid="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F5F6B881-BF1E-4C75-B55D-49B42E389C16}" type="slidenum">
              <a:rPr lang="ja-JP" altLang="en-US" smtClean="0"/>
              <a:pPr>
                <a:defRPr/>
              </a:pPr>
              <a:t>9</a:t>
            </a:fld>
            <a:endParaRPr lang="ja-JP" altLang="en-US" dirty="0"/>
          </a:p>
        </p:txBody>
      </p:sp>
      <p:graphicFrame>
        <p:nvGraphicFramePr>
          <p:cNvPr id="5" name="コンテンツ プレースホルダ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6" name="タイトル 1"/>
          <p:cNvSpPr txBox="1">
            <a:spLocks noGrp="1"/>
          </p:cNvSpPr>
          <p:nvPr>
            <p:ph type="title"/>
          </p:nvPr>
        </p:nvSpPr>
        <p:spPr bwMode="auto">
          <a:xfrm>
            <a:off x="395536" y="188640"/>
            <a:ext cx="6120680" cy="1143000"/>
          </a:xfrm>
          <a:prstGeom prst="rect">
            <a:avLst/>
          </a:prstGeom>
          <a:noFill/>
          <a:ln w="38100">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ja-JP" altLang="en-US" sz="4400" b="1" dirty="0" smtClean="0">
                <a:solidFill>
                  <a:srgbClr val="002060"/>
                </a:solidFill>
                <a:effectLst>
                  <a:outerShdw blurRad="38100" dist="38100" dir="2700000" algn="tl">
                    <a:srgbClr val="000000">
                      <a:alpha val="43137"/>
                    </a:srgbClr>
                  </a:outerShdw>
                </a:effectLst>
              </a:rPr>
              <a:t>相談利用人数 </a:t>
            </a:r>
          </a:p>
        </p:txBody>
      </p:sp>
      <p:sp>
        <p:nvSpPr>
          <p:cNvPr id="7" name="テキスト ボックス 6"/>
          <p:cNvSpPr txBox="1"/>
          <p:nvPr/>
        </p:nvSpPr>
        <p:spPr>
          <a:xfrm>
            <a:off x="395536" y="3140968"/>
            <a:ext cx="504056" cy="400110"/>
          </a:xfrm>
          <a:prstGeom prst="rect">
            <a:avLst/>
          </a:prstGeom>
          <a:solidFill>
            <a:schemeClr val="bg1"/>
          </a:solidFill>
        </p:spPr>
        <p:txBody>
          <a:bodyPr wrap="square" rtlCol="0">
            <a:spAutoFit/>
          </a:bodyPr>
          <a:lstStyle/>
          <a:p>
            <a:r>
              <a:rPr kumimoji="1" lang="en-US" altLang="ja-JP" sz="2000" b="1" dirty="0" smtClean="0">
                <a:solidFill>
                  <a:srgbClr val="FF0000"/>
                </a:solidFill>
              </a:rPr>
              <a:t>12</a:t>
            </a:r>
            <a:endParaRPr kumimoji="1" lang="ja-JP" altLang="en-US" sz="1050" b="1" dirty="0">
              <a:solidFill>
                <a:srgbClr val="FF0000"/>
              </a:solidFill>
            </a:endParaRPr>
          </a:p>
        </p:txBody>
      </p:sp>
      <p:cxnSp>
        <p:nvCxnSpPr>
          <p:cNvPr id="15" name="直線コネクタ 14"/>
          <p:cNvCxnSpPr/>
          <p:nvPr/>
        </p:nvCxnSpPr>
        <p:spPr>
          <a:xfrm>
            <a:off x="899592" y="3356992"/>
            <a:ext cx="7776864"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6"/>
          <p:cNvSpPr txBox="1">
            <a:spLocks noChangeArrowheads="1"/>
          </p:cNvSpPr>
          <p:nvPr/>
        </p:nvSpPr>
        <p:spPr bwMode="auto">
          <a:xfrm>
            <a:off x="5148064" y="6237312"/>
            <a:ext cx="2592387" cy="368300"/>
          </a:xfrm>
          <a:prstGeom prst="rect">
            <a:avLst/>
          </a:prstGeom>
          <a:noFill/>
          <a:ln w="9525">
            <a:noFill/>
            <a:miter lim="800000"/>
            <a:headEnd/>
            <a:tailEnd/>
          </a:ln>
        </p:spPr>
        <p:txBody>
          <a:bodyPr>
            <a:spAutoFit/>
          </a:bodyPr>
          <a:lstStyle/>
          <a:p>
            <a:r>
              <a:rPr lang="ja-JP" altLang="en-US" dirty="0"/>
              <a:t>平成</a:t>
            </a:r>
            <a:r>
              <a:rPr lang="en-US" altLang="ja-JP" dirty="0"/>
              <a:t>23</a:t>
            </a:r>
            <a:r>
              <a:rPr lang="ja-JP" altLang="en-US" dirty="0" smtClean="0"/>
              <a:t>年</a:t>
            </a:r>
            <a:r>
              <a:rPr lang="en-US" altLang="ja-JP" dirty="0" smtClean="0"/>
              <a:t>10</a:t>
            </a:r>
            <a:r>
              <a:rPr lang="ja-JP" altLang="en-US" dirty="0" smtClean="0"/>
              <a:t>月</a:t>
            </a:r>
            <a:r>
              <a:rPr lang="en-US" altLang="ja-JP" dirty="0" smtClean="0"/>
              <a:t>31</a:t>
            </a:r>
            <a:r>
              <a:rPr lang="ja-JP" altLang="en-US" dirty="0" smtClean="0"/>
              <a:t>日</a:t>
            </a:r>
            <a:r>
              <a:rPr lang="ja-JP" altLang="en-US" dirty="0"/>
              <a:t>現在</a:t>
            </a:r>
          </a:p>
        </p:txBody>
      </p:sp>
      <p:sp>
        <p:nvSpPr>
          <p:cNvPr id="17" name="テキスト ボックス 16"/>
          <p:cNvSpPr txBox="1"/>
          <p:nvPr/>
        </p:nvSpPr>
        <p:spPr>
          <a:xfrm>
            <a:off x="5724128" y="836712"/>
            <a:ext cx="3024336" cy="523220"/>
          </a:xfrm>
          <a:prstGeom prst="rect">
            <a:avLst/>
          </a:prstGeom>
          <a:noFill/>
        </p:spPr>
        <p:txBody>
          <a:bodyPr wrap="square" rtlCol="0">
            <a:spAutoFit/>
          </a:bodyPr>
          <a:lstStyle/>
          <a:p>
            <a:r>
              <a:rPr kumimoji="1" lang="en-US" altLang="ja-JP" sz="2800" b="1" dirty="0" smtClean="0"/>
              <a:t>1</a:t>
            </a:r>
            <a:r>
              <a:rPr kumimoji="1" lang="ja-JP" altLang="en-US" sz="2800" b="1" dirty="0" smtClean="0"/>
              <a:t>年間総数：</a:t>
            </a:r>
            <a:r>
              <a:rPr kumimoji="1" lang="en-US" altLang="ja-JP" sz="2800" b="1" dirty="0" smtClean="0"/>
              <a:t>146</a:t>
            </a:r>
            <a:r>
              <a:rPr kumimoji="1" lang="ja-JP" altLang="en-US" sz="2800" b="1" dirty="0" smtClean="0"/>
              <a:t>人</a:t>
            </a:r>
            <a:endParaRPr kumimoji="1" lang="ja-JP" altLang="en-US" sz="2800" b="1" dirty="0"/>
          </a:p>
        </p:txBody>
      </p:sp>
    </p:spTree>
    <p:custDataLst>
      <p:tags r:id="rId1"/>
    </p:custDataLst>
  </p:cSld>
  <p:clrMapOvr>
    <a:masterClrMapping/>
  </p:clrMapOvr>
  <p:transition advTm="186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10.xml><?xml version="1.0" encoding="utf-8"?>
<p:tagLst xmlns:a="http://schemas.openxmlformats.org/drawingml/2006/main" xmlns:r="http://schemas.openxmlformats.org/officeDocument/2006/relationships" xmlns:p="http://schemas.openxmlformats.org/presentationml/2006/main">
  <p:tag name="TIMING" val="|4.8|4.9"/>
</p:tagLst>
</file>

<file path=ppt/tags/tag11.xml><?xml version="1.0" encoding="utf-8"?>
<p:tagLst xmlns:a="http://schemas.openxmlformats.org/drawingml/2006/main" xmlns:r="http://schemas.openxmlformats.org/officeDocument/2006/relationships" xmlns:p="http://schemas.openxmlformats.org/presentationml/2006/main">
  <p:tag name="TIMING" val="|12.4|25.7|5.4"/>
</p:tagLst>
</file>

<file path=ppt/tags/tag12.xml><?xml version="1.0" encoding="utf-8"?>
<p:tagLst xmlns:a="http://schemas.openxmlformats.org/drawingml/2006/main" xmlns:r="http://schemas.openxmlformats.org/officeDocument/2006/relationships" xmlns:p="http://schemas.openxmlformats.org/presentationml/2006/main">
  <p:tag name="TIMING" val="|21.3"/>
</p:tagLst>
</file>

<file path=ppt/tags/tag13.xml><?xml version="1.0" encoding="utf-8"?>
<p:tagLst xmlns:a="http://schemas.openxmlformats.org/drawingml/2006/main" xmlns:r="http://schemas.openxmlformats.org/officeDocument/2006/relationships" xmlns:p="http://schemas.openxmlformats.org/presentationml/2006/main">
  <p:tag name="TIMING" val="|3.1|6.9|7.3"/>
</p:tagLst>
</file>

<file path=ppt/tags/tag14.xml><?xml version="1.0" encoding="utf-8"?>
<p:tagLst xmlns:a="http://schemas.openxmlformats.org/drawingml/2006/main" xmlns:r="http://schemas.openxmlformats.org/officeDocument/2006/relationships" xmlns:p="http://schemas.openxmlformats.org/presentationml/2006/main">
  <p:tag name="TIMING" val="|3|6.6|7.9|8.6"/>
</p:tagLst>
</file>

<file path=ppt/tags/tag15.xml><?xml version="1.0" encoding="utf-8"?>
<p:tagLst xmlns:a="http://schemas.openxmlformats.org/drawingml/2006/main" xmlns:r="http://schemas.openxmlformats.org/officeDocument/2006/relationships" xmlns:p="http://schemas.openxmlformats.org/presentationml/2006/main">
  <p:tag name="TIMING" val="|2.9|11.2|17.2|9"/>
</p:tagLst>
</file>

<file path=ppt/tags/tag16.xml><?xml version="1.0" encoding="utf-8"?>
<p:tagLst xmlns:a="http://schemas.openxmlformats.org/drawingml/2006/main" xmlns:r="http://schemas.openxmlformats.org/officeDocument/2006/relationships" xmlns:p="http://schemas.openxmlformats.org/presentationml/2006/main">
  <p:tag name="TIMING" val="|9.8"/>
</p:tagLst>
</file>

<file path=ppt/tags/tag2.xml><?xml version="1.0" encoding="utf-8"?>
<p:tagLst xmlns:a="http://schemas.openxmlformats.org/drawingml/2006/main" xmlns:r="http://schemas.openxmlformats.org/officeDocument/2006/relationships" xmlns:p="http://schemas.openxmlformats.org/presentationml/2006/main">
  <p:tag name="TIMING" val="|5.9|15|12.9|9.2"/>
</p:tagLst>
</file>

<file path=ppt/tags/tag3.xml><?xml version="1.0" encoding="utf-8"?>
<p:tagLst xmlns:a="http://schemas.openxmlformats.org/drawingml/2006/main" xmlns:r="http://schemas.openxmlformats.org/officeDocument/2006/relationships" xmlns:p="http://schemas.openxmlformats.org/presentationml/2006/main">
  <p:tag name="TIMING" val="|5.6|14|12.8|5.1|10.6"/>
</p:tagLst>
</file>

<file path=ppt/tags/tag4.xml><?xml version="1.0" encoding="utf-8"?>
<p:tagLst xmlns:a="http://schemas.openxmlformats.org/drawingml/2006/main" xmlns:r="http://schemas.openxmlformats.org/officeDocument/2006/relationships" xmlns:p="http://schemas.openxmlformats.org/presentationml/2006/main">
  <p:tag name="TIMING" val="|3.7|16.6|14.4|19.1|30.1"/>
</p:tagLst>
</file>

<file path=ppt/tags/tag5.xml><?xml version="1.0" encoding="utf-8"?>
<p:tagLst xmlns:a="http://schemas.openxmlformats.org/drawingml/2006/main" xmlns:r="http://schemas.openxmlformats.org/officeDocument/2006/relationships" xmlns:p="http://schemas.openxmlformats.org/presentationml/2006/main">
  <p:tag name="TIMING" val="|3.9|5.9|4.1|6.5|12|13.6"/>
</p:tagLst>
</file>

<file path=ppt/tags/tag6.xml><?xml version="1.0" encoding="utf-8"?>
<p:tagLst xmlns:a="http://schemas.openxmlformats.org/drawingml/2006/main" xmlns:r="http://schemas.openxmlformats.org/officeDocument/2006/relationships" xmlns:p="http://schemas.openxmlformats.org/presentationml/2006/main">
  <p:tag name="TIMING" val="|3.9|11|13.1|11.4|19.1"/>
</p:tagLst>
</file>

<file path=ppt/tags/tag7.xml><?xml version="1.0" encoding="utf-8"?>
<p:tagLst xmlns:a="http://schemas.openxmlformats.org/drawingml/2006/main" xmlns:r="http://schemas.openxmlformats.org/officeDocument/2006/relationships" xmlns:p="http://schemas.openxmlformats.org/presentationml/2006/main">
  <p:tag name="TIMING" val="|3.6|4.4|5.1"/>
</p:tagLst>
</file>

<file path=ppt/tags/tag8.xml><?xml version="1.0" encoding="utf-8"?>
<p:tagLst xmlns:a="http://schemas.openxmlformats.org/drawingml/2006/main" xmlns:r="http://schemas.openxmlformats.org/officeDocument/2006/relationships" xmlns:p="http://schemas.openxmlformats.org/presentationml/2006/main">
  <p:tag name="TIMING" val="|6"/>
</p:tagLst>
</file>

<file path=ppt/tags/tag9.xml><?xml version="1.0" encoding="utf-8"?>
<p:tagLst xmlns:a="http://schemas.openxmlformats.org/drawingml/2006/main" xmlns:r="http://schemas.openxmlformats.org/officeDocument/2006/relationships" xmlns:p="http://schemas.openxmlformats.org/presentationml/2006/main">
  <p:tag name="TIMING" val="|3.8|6.3"/>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9117</TotalTime>
  <Words>661</Words>
  <Application>Microsoft Office PowerPoint</Application>
  <PresentationFormat>画面に合わせる (4:3)</PresentationFormat>
  <Paragraphs>188</Paragraphs>
  <Slides>17</Slides>
  <Notes>17</Notes>
  <HiddenSlides>0</HiddenSlides>
  <MMClips>0</MMClips>
  <ScaleCrop>false</ScaleCrop>
  <HeadingPairs>
    <vt:vector size="6" baseType="variant">
      <vt:variant>
        <vt:lpstr>テーマ</vt:lpstr>
      </vt:variant>
      <vt:variant>
        <vt:i4>1</vt:i4>
      </vt:variant>
      <vt:variant>
        <vt:lpstr>埋め込まれた OLE サーバー</vt:lpstr>
      </vt:variant>
      <vt:variant>
        <vt:i4>3</vt:i4>
      </vt:variant>
      <vt:variant>
        <vt:lpstr>スライド タイトル</vt:lpstr>
      </vt:variant>
      <vt:variant>
        <vt:i4>17</vt:i4>
      </vt:variant>
    </vt:vector>
  </HeadingPairs>
  <TitlesOfParts>
    <vt:vector size="21" baseType="lpstr">
      <vt:lpstr>Office テーマ</vt:lpstr>
      <vt:lpstr>Document</vt:lpstr>
      <vt:lpstr>Worksheet</vt:lpstr>
      <vt:lpstr>Acrobat Document</vt:lpstr>
      <vt:lpstr>在宅歯科医療連携室 ～在宅患者と歯科医療との架け橋～</vt:lpstr>
      <vt:lpstr>PowerPoint プレゼンテーション</vt:lpstr>
      <vt:lpstr>PowerPoint プレゼンテーション</vt:lpstr>
      <vt:lpstr>①医科、介護との連携調整業務</vt:lpstr>
      <vt:lpstr>施設での健診及び口腔ケア</vt:lpstr>
      <vt:lpstr>②歯科診療所等の紹介業務</vt:lpstr>
      <vt:lpstr>窓口業務の流れ　</vt:lpstr>
      <vt:lpstr>相談（依頼）者分類</vt:lpstr>
      <vt:lpstr>相談利用人数 </vt:lpstr>
      <vt:lpstr>相談内容分類</vt:lpstr>
      <vt:lpstr>連携室訪問（歯科衛生士による訪問）</vt:lpstr>
      <vt:lpstr>訪問調査の実施</vt:lpstr>
      <vt:lpstr>連携（紹介）先分類</vt:lpstr>
      <vt:lpstr>③診療機器の貸出し業務</vt:lpstr>
      <vt:lpstr>④広報に関する業務</vt:lpstr>
      <vt:lpstr>今後の課題</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在宅歯科医療連携室</dc:title>
  <dc:creator>事務局</dc:creator>
  <cp:lastModifiedBy>萩原吉則</cp:lastModifiedBy>
  <cp:revision>795</cp:revision>
  <dcterms:created xsi:type="dcterms:W3CDTF">2010-12-28T05:02:20Z</dcterms:created>
  <dcterms:modified xsi:type="dcterms:W3CDTF">2011-12-31T07:22:14Z</dcterms:modified>
</cp:coreProperties>
</file>